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7"/>
  </p:notesMasterIdLst>
  <p:handoutMasterIdLst>
    <p:handoutMasterId r:id="rId48"/>
  </p:handoutMasterIdLst>
  <p:sldIdLst>
    <p:sldId id="258" r:id="rId2"/>
    <p:sldId id="259" r:id="rId3"/>
    <p:sldId id="361" r:id="rId4"/>
    <p:sldId id="421" r:id="rId5"/>
    <p:sldId id="422" r:id="rId6"/>
    <p:sldId id="425" r:id="rId7"/>
    <p:sldId id="426" r:id="rId8"/>
    <p:sldId id="428" r:id="rId9"/>
    <p:sldId id="429" r:id="rId10"/>
    <p:sldId id="453" r:id="rId11"/>
    <p:sldId id="430" r:id="rId12"/>
    <p:sldId id="416" r:id="rId13"/>
    <p:sldId id="431" r:id="rId14"/>
    <p:sldId id="432" r:id="rId15"/>
    <p:sldId id="415" r:id="rId16"/>
    <p:sldId id="414" r:id="rId17"/>
    <p:sldId id="417" r:id="rId18"/>
    <p:sldId id="418" r:id="rId19"/>
    <p:sldId id="419" r:id="rId20"/>
    <p:sldId id="434" r:id="rId21"/>
    <p:sldId id="364" r:id="rId22"/>
    <p:sldId id="436" r:id="rId23"/>
    <p:sldId id="437" r:id="rId24"/>
    <p:sldId id="438" r:id="rId25"/>
    <p:sldId id="435" r:id="rId26"/>
    <p:sldId id="449" r:id="rId27"/>
    <p:sldId id="450" r:id="rId28"/>
    <p:sldId id="451" r:id="rId29"/>
    <p:sldId id="452" r:id="rId30"/>
    <p:sldId id="439" r:id="rId31"/>
    <p:sldId id="440" r:id="rId32"/>
    <p:sldId id="445" r:id="rId33"/>
    <p:sldId id="444" r:id="rId34"/>
    <p:sldId id="448" r:id="rId35"/>
    <p:sldId id="455" r:id="rId36"/>
    <p:sldId id="457" r:id="rId37"/>
    <p:sldId id="458" r:id="rId38"/>
    <p:sldId id="459" r:id="rId39"/>
    <p:sldId id="460" r:id="rId40"/>
    <p:sldId id="443" r:id="rId41"/>
    <p:sldId id="284" r:id="rId42"/>
    <p:sldId id="446" r:id="rId43"/>
    <p:sldId id="447" r:id="rId44"/>
    <p:sldId id="454" r:id="rId45"/>
    <p:sldId id="285" r:id="rId46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3" userDrawn="1">
          <p15:clr>
            <a:srgbClr val="A4A3A4"/>
          </p15:clr>
        </p15:guide>
        <p15:guide id="3" pos="5638" userDrawn="1">
          <p15:clr>
            <a:srgbClr val="A4A3A4"/>
          </p15:clr>
        </p15:guide>
        <p15:guide id="4" pos="2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itya Dogra (addogra)" initials="AD(" lastIdx="1" clrIdx="1">
    <p:extLst>
      <p:ext uri="{19B8F6BF-5375-455C-9EA6-DF929625EA0E}">
        <p15:presenceInfo xmlns:p15="http://schemas.microsoft.com/office/powerpoint/2012/main" userId="S-1-5-21-1708537768-1303643608-725345543-31718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073"/>
    <a:srgbClr val="0B6B75"/>
    <a:srgbClr val="F04C37"/>
    <a:srgbClr val="6EBE4A"/>
    <a:srgbClr val="FBAB18"/>
    <a:srgbClr val="00BCEB"/>
    <a:srgbClr val="9E9EA2"/>
    <a:srgbClr val="39393B"/>
    <a:srgbClr val="000000"/>
    <a:srgbClr val="049B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3" autoAdjust="0"/>
    <p:restoredTop sz="94109" autoAdjust="0"/>
  </p:normalViewPr>
  <p:slideViewPr>
    <p:cSldViewPr>
      <p:cViewPr varScale="1">
        <p:scale>
          <a:sx n="92" d="100"/>
          <a:sy n="92" d="100"/>
        </p:scale>
        <p:origin x="668" y="64"/>
      </p:cViewPr>
      <p:guideLst>
        <p:guide orient="horz" pos="653"/>
        <p:guide pos="5638"/>
        <p:guide pos="2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376"/>
    </p:cViewPr>
  </p:sorterViewPr>
  <p:notesViewPr>
    <p:cSldViewPr>
      <p:cViewPr>
        <p:scale>
          <a:sx n="50" d="100"/>
          <a:sy n="50" d="100"/>
        </p:scale>
        <p:origin x="2850" y="9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Cisco Live 2017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7157A-46E0-4A0E-BE3C-730241742DD0}" type="datetime1">
              <a:rPr lang="en-US" smtClean="0"/>
              <a:t>10/18/2017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A43E-2B08-42A3-9C92-4D138A04E7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235027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 smtClean="0"/>
              <a:t>Cisco Live 2017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678A70-1ADF-49A4-B9C3-3E7AAF35E53B}" type="datetime1">
              <a:rPr lang="en-US" smtClean="0"/>
              <a:t>10/18/2017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DFA4A4-C10A-49FC-AF1A-861163FEA0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66658"/>
      </p:ext>
    </p:extLst>
  </p:cSld>
  <p:clrMap bg1="lt1" tx1="dk1" bg2="lt2" tx2="dk2" accent1="accent1" accent2="accent2" accent3="accent3" accent4="accent4" accent5="accent5" accent6="accent6" hlink="hlink" folHlink="folHlink"/>
  <p:hf ftr="0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2D04432-B487-40B4-BC93-C74D64CBFB22}" type="datetime1">
              <a:rPr lang="en-US" smtClean="0"/>
              <a:t>10/18/2017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Cisco Live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676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table_set_default</a:t>
            </a:r>
            <a:r>
              <a:rPr lang="en-GB" dirty="0" smtClean="0"/>
              <a:t> &lt;table name&gt; &lt;action name&gt; &lt;action parameters&gt;</a:t>
            </a:r>
          </a:p>
          <a:p>
            <a:endParaRPr lang="en-US" dirty="0" smtClean="0"/>
          </a:p>
          <a:p>
            <a:r>
              <a:rPr lang="pl-PL" dirty="0" smtClean="0"/>
              <a:t>mininet&gt; links</a:t>
            </a:r>
          </a:p>
          <a:p>
            <a:r>
              <a:rPr lang="pl-PL" dirty="0" smtClean="0"/>
              <a:t>h1-eth0&lt;-&gt;s1-eth1 (OK OK)</a:t>
            </a:r>
          </a:p>
          <a:p>
            <a:r>
              <a:rPr lang="pl-PL" dirty="0" smtClean="0"/>
              <a:t>h2-eth0&lt;-&gt;s2-eth1 (OK OK)</a:t>
            </a:r>
          </a:p>
          <a:p>
            <a:r>
              <a:rPr lang="pl-PL" dirty="0" smtClean="0"/>
              <a:t>h3-eth0&lt;-&gt;s3-eth1 (OK OK)</a:t>
            </a:r>
          </a:p>
          <a:p>
            <a:r>
              <a:rPr lang="pl-PL" dirty="0" smtClean="0"/>
              <a:t>s1-eth2&lt;-&gt;s2-eth2 (OK OK)</a:t>
            </a:r>
          </a:p>
          <a:p>
            <a:r>
              <a:rPr lang="pl-PL" dirty="0" smtClean="0"/>
              <a:t>s1-eth3&lt;-&gt;s3-eth2 (OK OK)</a:t>
            </a:r>
          </a:p>
          <a:p>
            <a:r>
              <a:rPr lang="pl-PL" dirty="0" smtClean="0"/>
              <a:t>s3-eth3&lt;-&gt;s2-eth3 (OK OK)</a:t>
            </a:r>
          </a:p>
          <a:p>
            <a:r>
              <a:rPr lang="pl-PL" dirty="0" smtClean="0"/>
              <a:t>mininet&gt;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A2DC-3766-4A7E-AE89-234D2D48E4C3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1913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A2DC-3766-4A7E-AE89-234D2D48E4C3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5003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Cisco Live 2017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BA678A70-1ADF-49A4-B9C3-3E7AAF35E53B}" type="datetime1">
              <a:rPr lang="en-US" smtClean="0"/>
              <a:t>10/18/2017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DFA4A4-C10A-49FC-AF1A-861163FEA0B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891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9E3EF-7728-464C-BD3E-844BC429B6E9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4D80D647-1CD9-4EDF-9A58-C6792DE886D5}" type="datetime1">
              <a:rPr lang="en-US" smtClean="0"/>
              <a:t>10/18/2017</a:t>
            </a:fld>
            <a:endParaRPr lang="en-US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Cisco Live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6727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BBFF4-3870-4421-A2C2-2AEF7218825D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FDED194D-A866-4776-B0F4-19E9A02935E2}" type="datetime1">
              <a:rPr lang="en-US" smtClean="0"/>
              <a:t>10/18/2017</a:t>
            </a:fld>
            <a:endParaRPr lang="en-US"/>
          </a:p>
        </p:txBody>
      </p:sp>
      <p:sp>
        <p:nvSpPr>
          <p:cNvPr id="8" name="Header Placeholder 7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Cisco Live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21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9E3EF-7728-464C-BD3E-844BC429B6E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D459B775-32F5-4EF5-9B4A-D3C5B1E181E2}" type="datetime1">
              <a:rPr lang="en-US" smtClean="0"/>
              <a:t>10/18/2017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US" dirty="0" smtClean="0"/>
              <a:t>Cisco Live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480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29B62-3B94-FE43-B9B8-D4C94DD5BF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9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33A98-0A5C-4F3E-BD4E-AB9D77B2FA2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394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665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b="1" dirty="0"/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47E95C2C-C2EA-48AF-9B86-3E6A2190D7F7}" type="slidenum">
              <a:rPr lang="en-US" altLang="en-US" sz="1200">
                <a:latin typeface="Calibri" panose="020F0502020204030204" pitchFamily="34" charset="0"/>
              </a:rPr>
              <a:pPr/>
              <a:t>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1823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029B62-3B94-FE43-B9B8-D4C94DD5BF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97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A2DC-3766-4A7E-AE89-234D2D48E4C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909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A2DC-3766-4A7E-AE89-234D2D48E4C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1884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9FA2DC-3766-4A7E-AE89-234D2D48E4C3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3352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us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www.ciscolive.com/Online" TargetMode="External"/><Relationship Id="rId4" Type="http://schemas.openxmlformats.org/officeDocument/2006/relationships/hyperlink" Target="http://ciscolive.com/Online" TargetMode="Externa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eme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0" r="44733" b="3050"/>
          <a:stretch/>
        </p:blipFill>
        <p:spPr>
          <a:xfrm rot="5400000">
            <a:off x="1998980" y="-2000251"/>
            <a:ext cx="5146037" cy="9144001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49" name="Freeform: Shape 38"/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9"/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40"/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2" name="Freeform: Shape 41"/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3" name="Freeform: Shape 42"/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4" name="Freeform: Shape 43"/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5" name="Freeform: Shape 44"/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6" name="Freeform: Shape 45"/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7" name="Freeform: Shape 46"/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8" name="Freeform: Shape 47"/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9" name="Freeform: Shape 48"/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0" name="Freeform: Shape 49"/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1" name="Freeform: Shape 50"/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62" name="Freeform: Shape 51"/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3837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384048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9846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6616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077912"/>
            <a:ext cx="4069080" cy="325798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2"/>
          </p:nvPr>
        </p:nvSpPr>
        <p:spPr>
          <a:xfrm>
            <a:off x="4800600" y="1077913"/>
            <a:ext cx="4069080" cy="32534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6260571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3841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199409"/>
            <a:ext cx="4069080" cy="30978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6"/>
          <p:cNvSpPr>
            <a:spLocks noGrp="1"/>
          </p:cNvSpPr>
          <p:nvPr>
            <p:ph sz="quarter" idx="13"/>
          </p:nvPr>
        </p:nvSpPr>
        <p:spPr>
          <a:xfrm>
            <a:off x="4800600" y="1199409"/>
            <a:ext cx="4069080" cy="3109631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7799789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56616" y="219456"/>
            <a:ext cx="8513064" cy="765432"/>
          </a:xfr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lang="en-US" baseline="0" dirty="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56616" y="1100308"/>
            <a:ext cx="2743200" cy="3262760"/>
          </a:xfrm>
        </p:spPr>
        <p:txBody>
          <a:bodyPr lIns="91440" tIns="45720" rIns="91440" bIns="45720"/>
          <a:lstStyle>
            <a:lvl1pPr>
              <a:spcBef>
                <a:spcPts val="1200"/>
              </a:spcBef>
              <a:buClrTx/>
              <a:defRPr sz="1600">
                <a:solidFill>
                  <a:schemeClr val="tx1"/>
                </a:solidFill>
              </a:defRPr>
            </a:lvl1pPr>
            <a:lvl2pPr>
              <a:spcBef>
                <a:spcPts val="400"/>
              </a:spcBef>
              <a:defRPr sz="1400">
                <a:solidFill>
                  <a:schemeClr val="tx1"/>
                </a:solidFill>
              </a:defRPr>
            </a:lvl2pPr>
            <a:lvl3pPr>
              <a:spcBef>
                <a:spcPts val="200"/>
              </a:spcBef>
              <a:defRPr sz="1200">
                <a:solidFill>
                  <a:schemeClr val="tx1"/>
                </a:solidFill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6126480" y="1100307"/>
            <a:ext cx="2743200" cy="3264861"/>
          </a:xfrm>
        </p:spPr>
        <p:txBody>
          <a:bodyPr lIns="91440" tIns="45720" rIns="91440" bIns="4572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3241548" y="1100307"/>
            <a:ext cx="2743200" cy="3264408"/>
          </a:xfrm>
        </p:spPr>
        <p:txBody>
          <a:bodyPr lIns="91440" tIns="45720" rIns="91440" bIns="45720"/>
          <a:lstStyle>
            <a:lvl1pPr>
              <a:defRPr sz="1600">
                <a:solidFill>
                  <a:schemeClr val="tx1"/>
                </a:solidFill>
              </a:defRPr>
            </a:lvl1pPr>
            <a:lvl2pPr>
              <a:defRPr sz="1400">
                <a:solidFill>
                  <a:schemeClr val="tx1"/>
                </a:solidFill>
              </a:defRPr>
            </a:lvl2pPr>
            <a:lvl3pPr>
              <a:defRPr sz="1200">
                <a:solidFill>
                  <a:schemeClr val="tx1"/>
                </a:solidFill>
              </a:defRPr>
            </a:lvl3pPr>
            <a:lvl4pPr>
              <a:defRPr sz="1050"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9858144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 marL="6251" indent="-6251" algn="l" defTabSz="457200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7565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5485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00460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1555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548534"/>
            <a:ext cx="8513064" cy="381000"/>
          </a:xfrm>
        </p:spPr>
        <p:txBody>
          <a:bodyPr/>
          <a:lstStyle>
            <a:lvl1pPr marL="1785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57188" y="929534"/>
            <a:ext cx="8512175" cy="3757613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117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548640" y="3562350"/>
            <a:ext cx="5551460" cy="609600"/>
          </a:xfrm>
        </p:spPr>
        <p:txBody>
          <a:bodyPr/>
          <a:lstStyle>
            <a:lvl1pPr marL="1785" indent="0" algn="l">
              <a:spcBef>
                <a:spcPts val="0"/>
              </a:spcBef>
              <a:buNone/>
              <a:defRPr lang="en-US" sz="14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lvl="0"/>
            <a:r>
              <a:rPr lang="en-US" dirty="0" smtClean="0"/>
              <a:t>Click to edit Source Name</a:t>
            </a:r>
          </a:p>
          <a:p>
            <a:pPr lvl="0"/>
            <a:r>
              <a:rPr lang="en-US" dirty="0" smtClean="0"/>
              <a:t>Company Name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356616" y="1600200"/>
            <a:ext cx="7795985" cy="1733550"/>
          </a:xfrm>
        </p:spPr>
        <p:txBody>
          <a:bodyPr/>
          <a:lstStyle>
            <a:lvl1pPr marL="173038" indent="-173038">
              <a:lnSpc>
                <a:spcPts val="3680"/>
              </a:lnSpc>
              <a:spcBef>
                <a:spcPts val="0"/>
              </a:spcBef>
              <a:buClr>
                <a:schemeClr val="accent1"/>
              </a:buClr>
              <a:buSzPct val="105000"/>
              <a:buFont typeface="Arial" panose="020B0604020202020204" pitchFamily="34" charset="0"/>
              <a:buNone/>
              <a:tabLst>
                <a:tab pos="173038" algn="l"/>
              </a:tabLst>
              <a:defRPr lang="en-US" sz="3200" b="0" i="1" kern="1200" dirty="0" smtClean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pPr lvl="0"/>
            <a:r>
              <a:rPr lang="en-US" dirty="0" smtClean="0"/>
              <a:t>“	Quote goes here.”</a:t>
            </a:r>
          </a:p>
        </p:txBody>
      </p:sp>
    </p:spTree>
    <p:extLst>
      <p:ext uri="{BB962C8B-B14F-4D97-AF65-F5344CB8AC3E}">
        <p14:creationId xmlns:p14="http://schemas.microsoft.com/office/powerpoint/2010/main" val="25565233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381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4610100" y="609600"/>
            <a:ext cx="0" cy="3984625"/>
          </a:xfrm>
          <a:prstGeom prst="line">
            <a:avLst/>
          </a:prstGeom>
          <a:ln w="38100" cap="flat" cmpd="sng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63763" y="1439060"/>
            <a:ext cx="3820348" cy="2265389"/>
          </a:xfrm>
        </p:spPr>
        <p:txBody>
          <a:bodyPr lIns="61715" tIns="34288" rIns="61715" bIns="34288" rtlCol="0">
            <a:noAutofit/>
          </a:bodyPr>
          <a:lstStyle>
            <a:lvl1pPr marL="0" indent="0" algn="l" defTabSz="685748" rtl="0" eaLnBrk="1" latinLnBrk="0" hangingPunct="1">
              <a:lnSpc>
                <a:spcPct val="80000"/>
              </a:lnSpc>
              <a:spcBef>
                <a:spcPct val="0"/>
              </a:spcBef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922520" y="654518"/>
            <a:ext cx="3865880" cy="3840480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>
              <a:buFontTx/>
              <a:buNone/>
              <a:defRPr sz="1600" baseline="0">
                <a:solidFill>
                  <a:schemeClr val="tx1"/>
                </a:solidFill>
                <a:latin typeface="+mn-lt"/>
              </a:defRPr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5220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esenter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5" t="11259" r="40485" b="3373"/>
          <a:stretch/>
        </p:blipFill>
        <p:spPr>
          <a:xfrm flipV="1">
            <a:off x="5955029" y="0"/>
            <a:ext cx="3188971" cy="5143500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454861" y="4785454"/>
            <a:ext cx="820227" cy="274319"/>
            <a:chOff x="1741456" y="4513412"/>
            <a:chExt cx="1027381" cy="343600"/>
          </a:xfrm>
          <a:solidFill>
            <a:schemeClr val="bg1"/>
          </a:solidFill>
        </p:grpSpPr>
        <p:sp>
          <p:nvSpPr>
            <p:cNvPr id="11" name="Freeform: Shape 1"/>
            <p:cNvSpPr/>
            <p:nvPr/>
          </p:nvSpPr>
          <p:spPr>
            <a:xfrm>
              <a:off x="2624973" y="4513412"/>
              <a:ext cx="143864" cy="34303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58" h="1806">
                  <a:moveTo>
                    <a:pt x="242" y="829"/>
                  </a:moveTo>
                  <a:cubicBezTo>
                    <a:pt x="215" y="896"/>
                    <a:pt x="204" y="941"/>
                    <a:pt x="204" y="964"/>
                  </a:cubicBezTo>
                  <a:cubicBezTo>
                    <a:pt x="183" y="999"/>
                    <a:pt x="175" y="1070"/>
                    <a:pt x="175" y="1097"/>
                  </a:cubicBezTo>
                  <a:lnTo>
                    <a:pt x="175" y="1129"/>
                  </a:lnTo>
                  <a:lnTo>
                    <a:pt x="223" y="1208"/>
                  </a:lnTo>
                  <a:cubicBezTo>
                    <a:pt x="250" y="1245"/>
                    <a:pt x="218" y="1258"/>
                    <a:pt x="292" y="1282"/>
                  </a:cubicBezTo>
                  <a:cubicBezTo>
                    <a:pt x="318" y="1282"/>
                    <a:pt x="340" y="1261"/>
                    <a:pt x="353" y="1221"/>
                  </a:cubicBezTo>
                  <a:lnTo>
                    <a:pt x="353" y="1208"/>
                  </a:lnTo>
                  <a:cubicBezTo>
                    <a:pt x="353" y="1113"/>
                    <a:pt x="387" y="978"/>
                    <a:pt x="419" y="888"/>
                  </a:cubicBezTo>
                  <a:cubicBezTo>
                    <a:pt x="419" y="845"/>
                    <a:pt x="456" y="718"/>
                    <a:pt x="588" y="406"/>
                  </a:cubicBezTo>
                  <a:cubicBezTo>
                    <a:pt x="588" y="371"/>
                    <a:pt x="618" y="308"/>
                    <a:pt x="678" y="210"/>
                  </a:cubicBezTo>
                  <a:cubicBezTo>
                    <a:pt x="729" y="125"/>
                    <a:pt x="742" y="138"/>
                    <a:pt x="758" y="128"/>
                  </a:cubicBezTo>
                  <a:lnTo>
                    <a:pt x="758" y="80"/>
                  </a:lnTo>
                  <a:lnTo>
                    <a:pt x="739" y="61"/>
                  </a:lnTo>
                  <a:cubicBezTo>
                    <a:pt x="739" y="61"/>
                    <a:pt x="721" y="43"/>
                    <a:pt x="671" y="22"/>
                  </a:cubicBezTo>
                  <a:cubicBezTo>
                    <a:pt x="671" y="22"/>
                    <a:pt x="620" y="0"/>
                    <a:pt x="604" y="0"/>
                  </a:cubicBezTo>
                  <a:cubicBezTo>
                    <a:pt x="588" y="0"/>
                    <a:pt x="557" y="32"/>
                    <a:pt x="530" y="93"/>
                  </a:cubicBezTo>
                  <a:close/>
                  <a:moveTo>
                    <a:pt x="14" y="1738"/>
                  </a:moveTo>
                  <a:cubicBezTo>
                    <a:pt x="14" y="1772"/>
                    <a:pt x="-18" y="1783"/>
                    <a:pt x="16" y="1806"/>
                  </a:cubicBezTo>
                  <a:lnTo>
                    <a:pt x="77" y="1806"/>
                  </a:lnTo>
                  <a:cubicBezTo>
                    <a:pt x="144" y="1775"/>
                    <a:pt x="167" y="1716"/>
                    <a:pt x="252" y="1528"/>
                  </a:cubicBezTo>
                  <a:lnTo>
                    <a:pt x="252" y="1486"/>
                  </a:lnTo>
                  <a:cubicBezTo>
                    <a:pt x="252" y="1460"/>
                    <a:pt x="273" y="1446"/>
                    <a:pt x="218" y="1412"/>
                  </a:cubicBezTo>
                  <a:lnTo>
                    <a:pt x="202" y="1412"/>
                  </a:lnTo>
                  <a:cubicBezTo>
                    <a:pt x="93" y="1409"/>
                    <a:pt x="67" y="1465"/>
                    <a:pt x="14" y="168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2"/>
            <p:cNvSpPr/>
            <p:nvPr/>
          </p:nvSpPr>
          <p:spPr>
            <a:xfrm>
              <a:off x="2244124" y="4551801"/>
              <a:ext cx="81339" cy="304261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29" h="1602">
                  <a:moveTo>
                    <a:pt x="244" y="1533"/>
                  </a:moveTo>
                  <a:cubicBezTo>
                    <a:pt x="209" y="1533"/>
                    <a:pt x="199" y="1483"/>
                    <a:pt x="183" y="1329"/>
                  </a:cubicBezTo>
                  <a:cubicBezTo>
                    <a:pt x="201" y="1064"/>
                    <a:pt x="223" y="884"/>
                    <a:pt x="241" y="789"/>
                  </a:cubicBezTo>
                  <a:cubicBezTo>
                    <a:pt x="323" y="384"/>
                    <a:pt x="307" y="458"/>
                    <a:pt x="366" y="320"/>
                  </a:cubicBezTo>
                  <a:cubicBezTo>
                    <a:pt x="424" y="180"/>
                    <a:pt x="429" y="161"/>
                    <a:pt x="429" y="119"/>
                  </a:cubicBezTo>
                  <a:cubicBezTo>
                    <a:pt x="429" y="71"/>
                    <a:pt x="376" y="32"/>
                    <a:pt x="268" y="0"/>
                  </a:cubicBezTo>
                  <a:lnTo>
                    <a:pt x="260" y="0"/>
                  </a:lnTo>
                  <a:lnTo>
                    <a:pt x="257" y="2"/>
                  </a:lnTo>
                  <a:cubicBezTo>
                    <a:pt x="257" y="2"/>
                    <a:pt x="254" y="5"/>
                    <a:pt x="241" y="63"/>
                  </a:cubicBezTo>
                  <a:lnTo>
                    <a:pt x="209" y="201"/>
                  </a:lnTo>
                  <a:cubicBezTo>
                    <a:pt x="130" y="535"/>
                    <a:pt x="127" y="564"/>
                    <a:pt x="109" y="614"/>
                  </a:cubicBezTo>
                  <a:cubicBezTo>
                    <a:pt x="-8" y="1138"/>
                    <a:pt x="0" y="1213"/>
                    <a:pt x="0" y="1340"/>
                  </a:cubicBezTo>
                  <a:cubicBezTo>
                    <a:pt x="5" y="1385"/>
                    <a:pt x="27" y="1432"/>
                    <a:pt x="66" y="1483"/>
                  </a:cubicBezTo>
                  <a:cubicBezTo>
                    <a:pt x="146" y="1562"/>
                    <a:pt x="212" y="1602"/>
                    <a:pt x="257" y="160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3"/>
            <p:cNvSpPr/>
            <p:nvPr/>
          </p:nvSpPr>
          <p:spPr>
            <a:xfrm>
              <a:off x="2307789" y="4611664"/>
              <a:ext cx="82479" cy="24458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35" h="1288">
                  <a:moveTo>
                    <a:pt x="270" y="204"/>
                  </a:moveTo>
                  <a:lnTo>
                    <a:pt x="294" y="212"/>
                  </a:lnTo>
                  <a:cubicBezTo>
                    <a:pt x="331" y="206"/>
                    <a:pt x="379" y="164"/>
                    <a:pt x="435" y="82"/>
                  </a:cubicBezTo>
                  <a:lnTo>
                    <a:pt x="432" y="71"/>
                  </a:lnTo>
                  <a:cubicBezTo>
                    <a:pt x="429" y="45"/>
                    <a:pt x="395" y="21"/>
                    <a:pt x="329" y="0"/>
                  </a:cubicBezTo>
                  <a:lnTo>
                    <a:pt x="321" y="0"/>
                  </a:lnTo>
                  <a:cubicBezTo>
                    <a:pt x="302" y="3"/>
                    <a:pt x="284" y="69"/>
                    <a:pt x="270" y="204"/>
                  </a:cubicBezTo>
                  <a:close/>
                  <a:moveTo>
                    <a:pt x="210" y="1218"/>
                  </a:moveTo>
                  <a:lnTo>
                    <a:pt x="199" y="1189"/>
                  </a:lnTo>
                  <a:cubicBezTo>
                    <a:pt x="194" y="1048"/>
                    <a:pt x="194" y="956"/>
                    <a:pt x="204" y="913"/>
                  </a:cubicBezTo>
                  <a:lnTo>
                    <a:pt x="194" y="884"/>
                  </a:lnTo>
                  <a:cubicBezTo>
                    <a:pt x="191" y="829"/>
                    <a:pt x="196" y="800"/>
                    <a:pt x="207" y="800"/>
                  </a:cubicBezTo>
                  <a:cubicBezTo>
                    <a:pt x="220" y="712"/>
                    <a:pt x="236" y="662"/>
                    <a:pt x="249" y="651"/>
                  </a:cubicBezTo>
                  <a:cubicBezTo>
                    <a:pt x="255" y="590"/>
                    <a:pt x="286" y="511"/>
                    <a:pt x="347" y="413"/>
                  </a:cubicBezTo>
                  <a:cubicBezTo>
                    <a:pt x="345" y="381"/>
                    <a:pt x="281" y="341"/>
                    <a:pt x="165" y="291"/>
                  </a:cubicBezTo>
                  <a:cubicBezTo>
                    <a:pt x="133" y="294"/>
                    <a:pt x="106" y="360"/>
                    <a:pt x="82" y="484"/>
                  </a:cubicBezTo>
                  <a:cubicBezTo>
                    <a:pt x="16" y="768"/>
                    <a:pt x="-10" y="969"/>
                    <a:pt x="3" y="1086"/>
                  </a:cubicBezTo>
                  <a:cubicBezTo>
                    <a:pt x="14" y="1168"/>
                    <a:pt x="24" y="1207"/>
                    <a:pt x="40" y="1207"/>
                  </a:cubicBezTo>
                  <a:cubicBezTo>
                    <a:pt x="96" y="1268"/>
                    <a:pt x="157" y="1295"/>
                    <a:pt x="225" y="1287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"/>
            <p:cNvSpPr/>
            <p:nvPr/>
          </p:nvSpPr>
          <p:spPr>
            <a:xfrm>
              <a:off x="2387038" y="4639791"/>
              <a:ext cx="173891" cy="21627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16" h="1139">
                  <a:moveTo>
                    <a:pt x="871" y="172"/>
                  </a:moveTo>
                  <a:cubicBezTo>
                    <a:pt x="900" y="141"/>
                    <a:pt x="916" y="114"/>
                    <a:pt x="916" y="95"/>
                  </a:cubicBezTo>
                  <a:cubicBezTo>
                    <a:pt x="916" y="37"/>
                    <a:pt x="892" y="5"/>
                    <a:pt x="795" y="0"/>
                  </a:cubicBezTo>
                  <a:cubicBezTo>
                    <a:pt x="773" y="0"/>
                    <a:pt x="736" y="35"/>
                    <a:pt x="683" y="106"/>
                  </a:cubicBezTo>
                  <a:cubicBezTo>
                    <a:pt x="644" y="252"/>
                    <a:pt x="599" y="350"/>
                    <a:pt x="543" y="403"/>
                  </a:cubicBezTo>
                  <a:cubicBezTo>
                    <a:pt x="456" y="596"/>
                    <a:pt x="389" y="723"/>
                    <a:pt x="344" y="781"/>
                  </a:cubicBezTo>
                  <a:cubicBezTo>
                    <a:pt x="331" y="832"/>
                    <a:pt x="318" y="858"/>
                    <a:pt x="307" y="858"/>
                  </a:cubicBezTo>
                  <a:lnTo>
                    <a:pt x="305" y="858"/>
                  </a:lnTo>
                  <a:cubicBezTo>
                    <a:pt x="305" y="858"/>
                    <a:pt x="302" y="858"/>
                    <a:pt x="299" y="773"/>
                  </a:cubicBezTo>
                  <a:lnTo>
                    <a:pt x="294" y="569"/>
                  </a:lnTo>
                  <a:lnTo>
                    <a:pt x="302" y="498"/>
                  </a:lnTo>
                  <a:lnTo>
                    <a:pt x="286" y="416"/>
                  </a:lnTo>
                  <a:lnTo>
                    <a:pt x="294" y="397"/>
                  </a:lnTo>
                  <a:lnTo>
                    <a:pt x="278" y="363"/>
                  </a:lnTo>
                  <a:lnTo>
                    <a:pt x="286" y="339"/>
                  </a:lnTo>
                  <a:lnTo>
                    <a:pt x="286" y="334"/>
                  </a:lnTo>
                  <a:cubicBezTo>
                    <a:pt x="286" y="286"/>
                    <a:pt x="207" y="249"/>
                    <a:pt x="45" y="220"/>
                  </a:cubicBezTo>
                  <a:cubicBezTo>
                    <a:pt x="24" y="225"/>
                    <a:pt x="11" y="236"/>
                    <a:pt x="0" y="249"/>
                  </a:cubicBezTo>
                  <a:lnTo>
                    <a:pt x="0" y="260"/>
                  </a:lnTo>
                  <a:cubicBezTo>
                    <a:pt x="29" y="260"/>
                    <a:pt x="53" y="474"/>
                    <a:pt x="74" y="906"/>
                  </a:cubicBezTo>
                  <a:cubicBezTo>
                    <a:pt x="74" y="993"/>
                    <a:pt x="93" y="1049"/>
                    <a:pt x="133" y="1073"/>
                  </a:cubicBezTo>
                  <a:cubicBezTo>
                    <a:pt x="170" y="1115"/>
                    <a:pt x="215" y="1139"/>
                    <a:pt x="273" y="1139"/>
                  </a:cubicBezTo>
                  <a:lnTo>
                    <a:pt x="302" y="1139"/>
                  </a:lnTo>
                  <a:lnTo>
                    <a:pt x="305" y="1136"/>
                  </a:lnTo>
                  <a:cubicBezTo>
                    <a:pt x="305" y="1136"/>
                    <a:pt x="307" y="1134"/>
                    <a:pt x="342" y="1054"/>
                  </a:cubicBezTo>
                  <a:lnTo>
                    <a:pt x="432" y="848"/>
                  </a:lnTo>
                  <a:cubicBezTo>
                    <a:pt x="516" y="667"/>
                    <a:pt x="569" y="564"/>
                    <a:pt x="593" y="540"/>
                  </a:cubicBezTo>
                  <a:cubicBezTo>
                    <a:pt x="620" y="474"/>
                    <a:pt x="641" y="440"/>
                    <a:pt x="652" y="434"/>
                  </a:cubicBezTo>
                  <a:lnTo>
                    <a:pt x="654" y="434"/>
                  </a:lnTo>
                  <a:cubicBezTo>
                    <a:pt x="654" y="434"/>
                    <a:pt x="657" y="434"/>
                    <a:pt x="712" y="36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5"/>
            <p:cNvSpPr/>
            <p:nvPr/>
          </p:nvSpPr>
          <p:spPr>
            <a:xfrm>
              <a:off x="2518358" y="4655945"/>
              <a:ext cx="124099" cy="201067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54" h="1059">
                  <a:moveTo>
                    <a:pt x="337" y="53"/>
                  </a:moveTo>
                  <a:cubicBezTo>
                    <a:pt x="276" y="108"/>
                    <a:pt x="233" y="167"/>
                    <a:pt x="204" y="230"/>
                  </a:cubicBezTo>
                  <a:lnTo>
                    <a:pt x="201" y="233"/>
                  </a:lnTo>
                  <a:cubicBezTo>
                    <a:pt x="201" y="233"/>
                    <a:pt x="199" y="236"/>
                    <a:pt x="183" y="262"/>
                  </a:cubicBezTo>
                  <a:lnTo>
                    <a:pt x="125" y="368"/>
                  </a:lnTo>
                  <a:cubicBezTo>
                    <a:pt x="43" y="564"/>
                    <a:pt x="0" y="710"/>
                    <a:pt x="0" y="808"/>
                  </a:cubicBezTo>
                  <a:lnTo>
                    <a:pt x="0" y="826"/>
                  </a:lnTo>
                  <a:cubicBezTo>
                    <a:pt x="0" y="861"/>
                    <a:pt x="21" y="900"/>
                    <a:pt x="66" y="945"/>
                  </a:cubicBezTo>
                  <a:cubicBezTo>
                    <a:pt x="109" y="1019"/>
                    <a:pt x="159" y="1059"/>
                    <a:pt x="220" y="1059"/>
                  </a:cubicBezTo>
                  <a:cubicBezTo>
                    <a:pt x="268" y="1049"/>
                    <a:pt x="294" y="1038"/>
                    <a:pt x="294" y="1030"/>
                  </a:cubicBezTo>
                  <a:cubicBezTo>
                    <a:pt x="339" y="998"/>
                    <a:pt x="360" y="977"/>
                    <a:pt x="360" y="964"/>
                  </a:cubicBezTo>
                  <a:cubicBezTo>
                    <a:pt x="432" y="874"/>
                    <a:pt x="477" y="800"/>
                    <a:pt x="501" y="739"/>
                  </a:cubicBezTo>
                  <a:lnTo>
                    <a:pt x="501" y="733"/>
                  </a:lnTo>
                  <a:lnTo>
                    <a:pt x="485" y="720"/>
                  </a:lnTo>
                  <a:lnTo>
                    <a:pt x="469" y="733"/>
                  </a:lnTo>
                  <a:cubicBezTo>
                    <a:pt x="392" y="845"/>
                    <a:pt x="310" y="924"/>
                    <a:pt x="220" y="972"/>
                  </a:cubicBezTo>
                  <a:cubicBezTo>
                    <a:pt x="204" y="972"/>
                    <a:pt x="191" y="961"/>
                    <a:pt x="183" y="943"/>
                  </a:cubicBezTo>
                  <a:cubicBezTo>
                    <a:pt x="183" y="813"/>
                    <a:pt x="233" y="641"/>
                    <a:pt x="331" y="421"/>
                  </a:cubicBezTo>
                  <a:lnTo>
                    <a:pt x="382" y="424"/>
                  </a:lnTo>
                  <a:cubicBezTo>
                    <a:pt x="382" y="424"/>
                    <a:pt x="411" y="426"/>
                    <a:pt x="440" y="416"/>
                  </a:cubicBezTo>
                  <a:lnTo>
                    <a:pt x="530" y="379"/>
                  </a:lnTo>
                  <a:cubicBezTo>
                    <a:pt x="588" y="349"/>
                    <a:pt x="628" y="299"/>
                    <a:pt x="654" y="230"/>
                  </a:cubicBezTo>
                  <a:lnTo>
                    <a:pt x="654" y="159"/>
                  </a:lnTo>
                  <a:cubicBezTo>
                    <a:pt x="646" y="111"/>
                    <a:pt x="577" y="58"/>
                    <a:pt x="448" y="0"/>
                  </a:cubicBezTo>
                  <a:lnTo>
                    <a:pt x="411" y="0"/>
                  </a:lnTo>
                  <a:close/>
                  <a:moveTo>
                    <a:pt x="374" y="349"/>
                  </a:moveTo>
                  <a:cubicBezTo>
                    <a:pt x="453" y="244"/>
                    <a:pt x="506" y="191"/>
                    <a:pt x="535" y="191"/>
                  </a:cubicBezTo>
                  <a:lnTo>
                    <a:pt x="543" y="191"/>
                  </a:lnTo>
                  <a:lnTo>
                    <a:pt x="551" y="196"/>
                  </a:lnTo>
                  <a:cubicBezTo>
                    <a:pt x="498" y="310"/>
                    <a:pt x="448" y="368"/>
                    <a:pt x="405" y="368"/>
                  </a:cubicBezTo>
                  <a:lnTo>
                    <a:pt x="376" y="355"/>
                  </a:lnTo>
                  <a:lnTo>
                    <a:pt x="376" y="3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6"/>
            <p:cNvSpPr/>
            <p:nvPr/>
          </p:nvSpPr>
          <p:spPr>
            <a:xfrm>
              <a:off x="1741456" y="4718660"/>
              <a:ext cx="122009" cy="13721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3" h="723">
                  <a:moveTo>
                    <a:pt x="495" y="442"/>
                  </a:moveTo>
                  <a:cubicBezTo>
                    <a:pt x="490" y="495"/>
                    <a:pt x="455" y="598"/>
                    <a:pt x="339" y="598"/>
                  </a:cubicBezTo>
                  <a:cubicBezTo>
                    <a:pt x="233" y="598"/>
                    <a:pt x="151" y="522"/>
                    <a:pt x="151" y="363"/>
                  </a:cubicBezTo>
                  <a:cubicBezTo>
                    <a:pt x="151" y="220"/>
                    <a:pt x="222" y="127"/>
                    <a:pt x="339" y="127"/>
                  </a:cubicBezTo>
                  <a:cubicBezTo>
                    <a:pt x="434" y="127"/>
                    <a:pt x="482" y="199"/>
                    <a:pt x="490" y="249"/>
                  </a:cubicBezTo>
                  <a:lnTo>
                    <a:pt x="635" y="249"/>
                  </a:lnTo>
                  <a:cubicBezTo>
                    <a:pt x="627" y="161"/>
                    <a:pt x="559" y="0"/>
                    <a:pt x="339" y="0"/>
                  </a:cubicBezTo>
                  <a:cubicBezTo>
                    <a:pt x="130" y="0"/>
                    <a:pt x="0" y="156"/>
                    <a:pt x="0" y="360"/>
                  </a:cubicBezTo>
                  <a:cubicBezTo>
                    <a:pt x="0" y="577"/>
                    <a:pt x="140" y="723"/>
                    <a:pt x="339" y="723"/>
                  </a:cubicBezTo>
                  <a:cubicBezTo>
                    <a:pt x="566" y="723"/>
                    <a:pt x="638" y="537"/>
                    <a:pt x="643" y="439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7"/>
            <p:cNvSpPr/>
            <p:nvPr/>
          </p:nvSpPr>
          <p:spPr>
            <a:xfrm>
              <a:off x="1876198" y="4721701"/>
              <a:ext cx="27556" cy="23375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124">
                  <a:moveTo>
                    <a:pt x="73" y="124"/>
                  </a:moveTo>
                  <a:lnTo>
                    <a:pt x="0" y="124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12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8"/>
            <p:cNvSpPr/>
            <p:nvPr/>
          </p:nvSpPr>
          <p:spPr>
            <a:xfrm>
              <a:off x="1876198" y="4757809"/>
              <a:ext cx="27556" cy="95022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6" h="501">
                  <a:moveTo>
                    <a:pt x="73" y="501"/>
                  </a:moveTo>
                  <a:lnTo>
                    <a:pt x="0" y="501"/>
                  </a:lnTo>
                  <a:lnTo>
                    <a:pt x="0" y="0"/>
                  </a:lnTo>
                  <a:lnTo>
                    <a:pt x="146" y="0"/>
                  </a:lnTo>
                  <a:lnTo>
                    <a:pt x="146" y="5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9"/>
            <p:cNvSpPr/>
            <p:nvPr/>
          </p:nvSpPr>
          <p:spPr>
            <a:xfrm>
              <a:off x="1914967" y="4755338"/>
              <a:ext cx="90461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77" h="530">
                  <a:moveTo>
                    <a:pt x="16" y="146"/>
                  </a:moveTo>
                  <a:cubicBezTo>
                    <a:pt x="16" y="252"/>
                    <a:pt x="109" y="284"/>
                    <a:pt x="162" y="297"/>
                  </a:cubicBezTo>
                  <a:cubicBezTo>
                    <a:pt x="175" y="299"/>
                    <a:pt x="212" y="310"/>
                    <a:pt x="225" y="313"/>
                  </a:cubicBezTo>
                  <a:cubicBezTo>
                    <a:pt x="278" y="326"/>
                    <a:pt x="326" y="337"/>
                    <a:pt x="326" y="379"/>
                  </a:cubicBezTo>
                  <a:cubicBezTo>
                    <a:pt x="326" y="408"/>
                    <a:pt x="294" y="432"/>
                    <a:pt x="236" y="432"/>
                  </a:cubicBezTo>
                  <a:cubicBezTo>
                    <a:pt x="178" y="432"/>
                    <a:pt x="143" y="403"/>
                    <a:pt x="138" y="352"/>
                  </a:cubicBezTo>
                  <a:lnTo>
                    <a:pt x="0" y="352"/>
                  </a:lnTo>
                  <a:cubicBezTo>
                    <a:pt x="6" y="405"/>
                    <a:pt x="35" y="530"/>
                    <a:pt x="236" y="530"/>
                  </a:cubicBezTo>
                  <a:cubicBezTo>
                    <a:pt x="424" y="530"/>
                    <a:pt x="477" y="427"/>
                    <a:pt x="477" y="368"/>
                  </a:cubicBezTo>
                  <a:cubicBezTo>
                    <a:pt x="477" y="302"/>
                    <a:pt x="435" y="246"/>
                    <a:pt x="310" y="215"/>
                  </a:cubicBezTo>
                  <a:cubicBezTo>
                    <a:pt x="302" y="212"/>
                    <a:pt x="262" y="204"/>
                    <a:pt x="247" y="199"/>
                  </a:cubicBezTo>
                  <a:cubicBezTo>
                    <a:pt x="183" y="183"/>
                    <a:pt x="165" y="172"/>
                    <a:pt x="165" y="141"/>
                  </a:cubicBezTo>
                  <a:cubicBezTo>
                    <a:pt x="165" y="111"/>
                    <a:pt x="196" y="98"/>
                    <a:pt x="231" y="98"/>
                  </a:cubicBezTo>
                  <a:cubicBezTo>
                    <a:pt x="310" y="98"/>
                    <a:pt x="326" y="138"/>
                    <a:pt x="326" y="162"/>
                  </a:cubicBezTo>
                  <a:lnTo>
                    <a:pt x="464" y="162"/>
                  </a:lnTo>
                  <a:cubicBezTo>
                    <a:pt x="464" y="109"/>
                    <a:pt x="427" y="0"/>
                    <a:pt x="231" y="0"/>
                  </a:cubicBezTo>
                  <a:cubicBezTo>
                    <a:pt x="74" y="0"/>
                    <a:pt x="16" y="80"/>
                    <a:pt x="16" y="146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10"/>
            <p:cNvSpPr/>
            <p:nvPr/>
          </p:nvSpPr>
          <p:spPr>
            <a:xfrm>
              <a:off x="2012080" y="4755338"/>
              <a:ext cx="97493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14" h="530">
                  <a:moveTo>
                    <a:pt x="376" y="331"/>
                  </a:moveTo>
                  <a:cubicBezTo>
                    <a:pt x="366" y="379"/>
                    <a:pt x="334" y="424"/>
                    <a:pt x="270" y="424"/>
                  </a:cubicBezTo>
                  <a:cubicBezTo>
                    <a:pt x="191" y="424"/>
                    <a:pt x="151" y="355"/>
                    <a:pt x="151" y="265"/>
                  </a:cubicBezTo>
                  <a:cubicBezTo>
                    <a:pt x="151" y="196"/>
                    <a:pt x="178" y="103"/>
                    <a:pt x="270" y="103"/>
                  </a:cubicBezTo>
                  <a:cubicBezTo>
                    <a:pt x="329" y="103"/>
                    <a:pt x="363" y="143"/>
                    <a:pt x="371" y="188"/>
                  </a:cubicBezTo>
                  <a:lnTo>
                    <a:pt x="511" y="188"/>
                  </a:lnTo>
                  <a:cubicBezTo>
                    <a:pt x="503" y="109"/>
                    <a:pt x="445" y="0"/>
                    <a:pt x="268" y="0"/>
                  </a:cubicBezTo>
                  <a:cubicBezTo>
                    <a:pt x="112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53" y="530"/>
                    <a:pt x="506" y="413"/>
                    <a:pt x="514" y="334"/>
                  </a:cubicBezTo>
                  <a:lnTo>
                    <a:pt x="376" y="3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11"/>
            <p:cNvSpPr/>
            <p:nvPr/>
          </p:nvSpPr>
          <p:spPr>
            <a:xfrm>
              <a:off x="2117744" y="4755338"/>
              <a:ext cx="101104" cy="100533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533" h="530">
                  <a:moveTo>
                    <a:pt x="268" y="0"/>
                  </a:moveTo>
                  <a:cubicBezTo>
                    <a:pt x="109" y="0"/>
                    <a:pt x="0" y="103"/>
                    <a:pt x="0" y="265"/>
                  </a:cubicBezTo>
                  <a:cubicBezTo>
                    <a:pt x="0" y="427"/>
                    <a:pt x="109" y="530"/>
                    <a:pt x="268" y="530"/>
                  </a:cubicBezTo>
                  <a:cubicBezTo>
                    <a:pt x="424" y="530"/>
                    <a:pt x="533" y="429"/>
                    <a:pt x="533" y="265"/>
                  </a:cubicBezTo>
                  <a:cubicBezTo>
                    <a:pt x="533" y="98"/>
                    <a:pt x="419" y="0"/>
                    <a:pt x="268" y="0"/>
                  </a:cubicBezTo>
                  <a:close/>
                  <a:moveTo>
                    <a:pt x="265" y="424"/>
                  </a:moveTo>
                  <a:cubicBezTo>
                    <a:pt x="188" y="424"/>
                    <a:pt x="146" y="355"/>
                    <a:pt x="146" y="265"/>
                  </a:cubicBezTo>
                  <a:cubicBezTo>
                    <a:pt x="149" y="196"/>
                    <a:pt x="175" y="103"/>
                    <a:pt x="265" y="103"/>
                  </a:cubicBezTo>
                  <a:cubicBezTo>
                    <a:pt x="347" y="103"/>
                    <a:pt x="382" y="183"/>
                    <a:pt x="382" y="265"/>
                  </a:cubicBezTo>
                  <a:cubicBezTo>
                    <a:pt x="382" y="347"/>
                    <a:pt x="347" y="424"/>
                    <a:pt x="265" y="424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2" name="Rectangle 21"/>
          <p:cNvSpPr/>
          <p:nvPr userDrawn="1"/>
        </p:nvSpPr>
        <p:spPr bwMode="auto">
          <a:xfrm>
            <a:off x="0" y="-24601"/>
            <a:ext cx="5955029" cy="5143500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 hasCustomPrompt="1"/>
          </p:nvPr>
        </p:nvSpPr>
        <p:spPr bwMode="white">
          <a:xfrm>
            <a:off x="336625" y="1489433"/>
            <a:ext cx="5515536" cy="124950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1440" tIns="45720" rIns="91440" bIns="45720" anchor="b"/>
          <a:lstStyle>
            <a:lvl1pPr algn="l">
              <a:defRPr lang="en-US" sz="4000" i="0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1pPr>
          </a:lstStyle>
          <a:p>
            <a:pPr lvl="0"/>
            <a:r>
              <a:rPr lang="en-US" dirty="0" smtClean="0">
                <a:sym typeface="Arial" pitchFamily="-107" charset="0"/>
              </a:rPr>
              <a:t>Presentation Title</a:t>
            </a:r>
            <a:endParaRPr lang="en-US" dirty="0">
              <a:sym typeface="Arial" pitchFamily="-107" charset="0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352484" y="3479701"/>
            <a:ext cx="5503386" cy="336551"/>
          </a:xfrm>
        </p:spPr>
        <p:txBody>
          <a:bodyPr lIns="91440" tIns="45720" rIns="91440" bIns="45720" anchor="b"/>
          <a:lstStyle>
            <a:lvl1pPr marL="1785" indent="0" algn="l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192881" indent="0">
              <a:buNone/>
              <a:defRPr/>
            </a:lvl2pPr>
            <a:lvl3pPr marL="386655" indent="0">
              <a:buNone/>
              <a:defRPr/>
            </a:lvl3pPr>
            <a:lvl4pPr marL="546497" indent="0">
              <a:buNone/>
              <a:defRPr/>
            </a:lvl4pPr>
            <a:lvl5pPr marL="706338" indent="0">
              <a:buNone/>
              <a:defRPr/>
            </a:lvl5pPr>
          </a:lstStyle>
          <a:p>
            <a:pPr lvl="0"/>
            <a:r>
              <a:rPr lang="en-US" dirty="0" smtClean="0"/>
              <a:t>Presenter Name and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352482" y="3825499"/>
            <a:ext cx="5221886" cy="250298"/>
          </a:xfrm>
        </p:spPr>
        <p:txBody>
          <a:bodyPr/>
          <a:lstStyle>
            <a:lvl1pPr marL="1785" indent="0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Session ID</a:t>
            </a:r>
          </a:p>
        </p:txBody>
      </p:sp>
    </p:spTree>
    <p:extLst>
      <p:ext uri="{BB962C8B-B14F-4D97-AF65-F5344CB8AC3E}">
        <p14:creationId xmlns:p14="http://schemas.microsoft.com/office/powerpoint/2010/main" val="1287375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878" y="0"/>
            <a:ext cx="3706122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2166220"/>
            <a:ext cx="5462629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 smtClean="0"/>
              <a:t>Segue Slide</a:t>
            </a:r>
            <a:endParaRPr lang="en-US" dirty="0"/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cs typeface="CiscoSans Thin"/>
              </a:rPr>
              <a:t>2017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2673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255" y="0"/>
            <a:ext cx="4823745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2166220"/>
            <a:ext cx="4212949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 smtClean="0"/>
              <a:t>Segue Slide</a:t>
            </a:r>
            <a:endParaRPr lang="en-US" dirty="0"/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cs typeface="CiscoSans Thin"/>
              </a:rPr>
              <a:t>2017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0724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032" y="0"/>
            <a:ext cx="6446886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2166220"/>
            <a:ext cx="3298549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 smtClean="0"/>
              <a:t>Segue Slide</a:t>
            </a:r>
            <a:endParaRPr lang="en-US" dirty="0"/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cs typeface="CiscoSans Thin"/>
              </a:rPr>
              <a:t>2017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1428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354" y="0"/>
            <a:ext cx="5825646" cy="51435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2166220"/>
            <a:ext cx="3511909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 smtClean="0"/>
              <a:t>Segue Slide</a:t>
            </a:r>
            <a:endParaRPr lang="en-US" dirty="0"/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cs typeface="CiscoSans Thin"/>
              </a:rPr>
              <a:t>2017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8498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2166220"/>
            <a:ext cx="4624429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 smtClean="0"/>
              <a:t>Segue Slide</a:t>
            </a:r>
            <a:endParaRPr lang="en-US" dirty="0"/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cs typeface="CiscoSans Thin"/>
              </a:rPr>
              <a:t>2017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93" y="0"/>
            <a:ext cx="620630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018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251" t="3367" r="2255"/>
          <a:stretch/>
        </p:blipFill>
        <p:spPr>
          <a:xfrm rot="16200000" flipV="1">
            <a:off x="3271266" y="-729235"/>
            <a:ext cx="2601468" cy="9144000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459340"/>
            <a:ext cx="8394466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 smtClean="0"/>
              <a:t>Video Slide</a:t>
            </a:r>
            <a:endParaRPr lang="en-US" dirty="0"/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cs typeface="CiscoSans Thin"/>
              </a:rPr>
              <a:t>2017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811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 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 userDrawn="1"/>
        </p:nvSpPr>
        <p:spPr bwMode="auto">
          <a:xfrm>
            <a:off x="0" y="4803094"/>
            <a:ext cx="9144000" cy="357442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1" name="Rectangle 10"/>
          <p:cNvSpPr/>
          <p:nvPr userDrawn="1"/>
        </p:nvSpPr>
        <p:spPr bwMode="auto">
          <a:xfrm>
            <a:off x="0" y="-74186"/>
            <a:ext cx="9144000" cy="5160536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0" y="3377146"/>
            <a:ext cx="9144000" cy="1709204"/>
            <a:chOff x="2676240" y="1391040"/>
            <a:chExt cx="5323319" cy="995039"/>
          </a:xfrm>
          <a:solidFill>
            <a:srgbClr val="005073"/>
          </a:solidFill>
        </p:grpSpPr>
        <p:sp>
          <p:nvSpPr>
            <p:cNvPr id="16" name="Freeform: Shape 1"/>
            <p:cNvSpPr/>
            <p:nvPr/>
          </p:nvSpPr>
          <p:spPr>
            <a:xfrm>
              <a:off x="2676240" y="2204279"/>
              <a:ext cx="5323319" cy="181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4804" h="506">
                  <a:moveTo>
                    <a:pt x="7403" y="506"/>
                  </a:moveTo>
                  <a:lnTo>
                    <a:pt x="0" y="506"/>
                  </a:lnTo>
                  <a:lnTo>
                    <a:pt x="0" y="0"/>
                  </a:lnTo>
                  <a:lnTo>
                    <a:pt x="14804" y="0"/>
                  </a:lnTo>
                  <a:lnTo>
                    <a:pt x="14804" y="50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2"/>
            <p:cNvSpPr/>
            <p:nvPr/>
          </p:nvSpPr>
          <p:spPr>
            <a:xfrm>
              <a:off x="4409279" y="2031839"/>
              <a:ext cx="105480" cy="326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908">
                  <a:moveTo>
                    <a:pt x="147" y="908"/>
                  </a:moveTo>
                  <a:lnTo>
                    <a:pt x="0" y="908"/>
                  </a:lnTo>
                  <a:lnTo>
                    <a:pt x="0" y="0"/>
                  </a:lnTo>
                  <a:lnTo>
                    <a:pt x="294" y="0"/>
                  </a:lnTo>
                  <a:lnTo>
                    <a:pt x="294" y="9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3"/>
            <p:cNvSpPr/>
            <p:nvPr/>
          </p:nvSpPr>
          <p:spPr>
            <a:xfrm>
              <a:off x="4554360" y="2088719"/>
              <a:ext cx="32760" cy="263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734">
                  <a:moveTo>
                    <a:pt x="46" y="734"/>
                  </a:moveTo>
                  <a:lnTo>
                    <a:pt x="0" y="734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7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"/>
            <p:cNvSpPr/>
            <p:nvPr/>
          </p:nvSpPr>
          <p:spPr>
            <a:xfrm>
              <a:off x="4733279" y="1795320"/>
              <a:ext cx="68400" cy="52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62">
                  <a:moveTo>
                    <a:pt x="96" y="1462"/>
                  </a:moveTo>
                  <a:lnTo>
                    <a:pt x="0" y="1462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146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5"/>
            <p:cNvSpPr/>
            <p:nvPr/>
          </p:nvSpPr>
          <p:spPr>
            <a:xfrm>
              <a:off x="4659120" y="2103120"/>
              <a:ext cx="11484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0" h="588">
                  <a:moveTo>
                    <a:pt x="160" y="588"/>
                  </a:moveTo>
                  <a:lnTo>
                    <a:pt x="0" y="588"/>
                  </a:lnTo>
                  <a:lnTo>
                    <a:pt x="0" y="0"/>
                  </a:lnTo>
                  <a:lnTo>
                    <a:pt x="320" y="0"/>
                  </a:lnTo>
                  <a:lnTo>
                    <a:pt x="320" y="5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6"/>
            <p:cNvSpPr/>
            <p:nvPr/>
          </p:nvSpPr>
          <p:spPr>
            <a:xfrm>
              <a:off x="4938479" y="2107800"/>
              <a:ext cx="571680" cy="148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589" h="413">
                  <a:moveTo>
                    <a:pt x="794" y="413"/>
                  </a:moveTo>
                  <a:lnTo>
                    <a:pt x="0" y="413"/>
                  </a:lnTo>
                  <a:lnTo>
                    <a:pt x="0" y="0"/>
                  </a:lnTo>
                  <a:lnTo>
                    <a:pt x="1589" y="0"/>
                  </a:lnTo>
                  <a:lnTo>
                    <a:pt x="1589" y="41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7"/>
            <p:cNvSpPr/>
            <p:nvPr/>
          </p:nvSpPr>
          <p:spPr>
            <a:xfrm>
              <a:off x="4640040" y="2163240"/>
              <a:ext cx="783359" cy="7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7" h="214">
                  <a:moveTo>
                    <a:pt x="1088" y="214"/>
                  </a:moveTo>
                  <a:lnTo>
                    <a:pt x="0" y="214"/>
                  </a:lnTo>
                  <a:lnTo>
                    <a:pt x="0" y="0"/>
                  </a:lnTo>
                  <a:lnTo>
                    <a:pt x="2177" y="0"/>
                  </a:lnTo>
                  <a:lnTo>
                    <a:pt x="2177" y="21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8"/>
            <p:cNvSpPr/>
            <p:nvPr/>
          </p:nvSpPr>
          <p:spPr>
            <a:xfrm>
              <a:off x="3107159" y="2031839"/>
              <a:ext cx="105480" cy="326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908">
                  <a:moveTo>
                    <a:pt x="147" y="908"/>
                  </a:moveTo>
                  <a:lnTo>
                    <a:pt x="0" y="908"/>
                  </a:lnTo>
                  <a:lnTo>
                    <a:pt x="0" y="0"/>
                  </a:lnTo>
                  <a:lnTo>
                    <a:pt x="294" y="0"/>
                  </a:lnTo>
                  <a:lnTo>
                    <a:pt x="294" y="9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9"/>
            <p:cNvSpPr/>
            <p:nvPr/>
          </p:nvSpPr>
          <p:spPr>
            <a:xfrm>
              <a:off x="7894079" y="2031839"/>
              <a:ext cx="105480" cy="326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94" h="908">
                  <a:moveTo>
                    <a:pt x="147" y="908"/>
                  </a:moveTo>
                  <a:lnTo>
                    <a:pt x="0" y="908"/>
                  </a:lnTo>
                  <a:lnTo>
                    <a:pt x="0" y="0"/>
                  </a:lnTo>
                  <a:lnTo>
                    <a:pt x="294" y="0"/>
                  </a:lnTo>
                  <a:lnTo>
                    <a:pt x="294" y="90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10"/>
            <p:cNvSpPr/>
            <p:nvPr/>
          </p:nvSpPr>
          <p:spPr>
            <a:xfrm>
              <a:off x="3252239" y="2088719"/>
              <a:ext cx="32760" cy="263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2" h="734">
                  <a:moveTo>
                    <a:pt x="46" y="734"/>
                  </a:moveTo>
                  <a:lnTo>
                    <a:pt x="0" y="734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73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7" name="Freeform: Shape 11"/>
            <p:cNvSpPr/>
            <p:nvPr/>
          </p:nvSpPr>
          <p:spPr>
            <a:xfrm>
              <a:off x="3432239" y="1795320"/>
              <a:ext cx="68400" cy="52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1462">
                  <a:moveTo>
                    <a:pt x="95" y="1462"/>
                  </a:moveTo>
                  <a:lnTo>
                    <a:pt x="0" y="1462"/>
                  </a:lnTo>
                  <a:lnTo>
                    <a:pt x="0" y="0"/>
                  </a:lnTo>
                  <a:lnTo>
                    <a:pt x="191" y="0"/>
                  </a:lnTo>
                  <a:lnTo>
                    <a:pt x="191" y="146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8" name="Freeform: Shape 12"/>
            <p:cNvSpPr/>
            <p:nvPr/>
          </p:nvSpPr>
          <p:spPr>
            <a:xfrm>
              <a:off x="3524759" y="1795320"/>
              <a:ext cx="68040" cy="52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" h="1462">
                  <a:moveTo>
                    <a:pt x="95" y="1462"/>
                  </a:moveTo>
                  <a:lnTo>
                    <a:pt x="0" y="1462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146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9" name="Freeform: Shape 13"/>
            <p:cNvSpPr/>
            <p:nvPr/>
          </p:nvSpPr>
          <p:spPr>
            <a:xfrm>
              <a:off x="3617279" y="1795320"/>
              <a:ext cx="68040" cy="5259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0" h="1462">
                  <a:moveTo>
                    <a:pt x="95" y="1462"/>
                  </a:moveTo>
                  <a:lnTo>
                    <a:pt x="0" y="1462"/>
                  </a:lnTo>
                  <a:lnTo>
                    <a:pt x="0" y="0"/>
                  </a:lnTo>
                  <a:lnTo>
                    <a:pt x="190" y="0"/>
                  </a:lnTo>
                  <a:lnTo>
                    <a:pt x="190" y="146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0" name="Freeform: Shape 14"/>
            <p:cNvSpPr/>
            <p:nvPr/>
          </p:nvSpPr>
          <p:spPr>
            <a:xfrm>
              <a:off x="3357720" y="2103120"/>
              <a:ext cx="11520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21" h="588">
                  <a:moveTo>
                    <a:pt x="161" y="588"/>
                  </a:moveTo>
                  <a:lnTo>
                    <a:pt x="0" y="588"/>
                  </a:lnTo>
                  <a:lnTo>
                    <a:pt x="0" y="0"/>
                  </a:lnTo>
                  <a:lnTo>
                    <a:pt x="321" y="0"/>
                  </a:lnTo>
                  <a:lnTo>
                    <a:pt x="321" y="58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1" name="Freeform: Shape 15"/>
            <p:cNvSpPr/>
            <p:nvPr/>
          </p:nvSpPr>
          <p:spPr>
            <a:xfrm>
              <a:off x="3337920" y="2163240"/>
              <a:ext cx="782999" cy="76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176" h="214">
                  <a:moveTo>
                    <a:pt x="1088" y="214"/>
                  </a:moveTo>
                  <a:lnTo>
                    <a:pt x="0" y="214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76" y="214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2" name="Freeform: Shape 16"/>
            <p:cNvSpPr/>
            <p:nvPr/>
          </p:nvSpPr>
          <p:spPr>
            <a:xfrm>
              <a:off x="4827960" y="1766520"/>
              <a:ext cx="67320" cy="4276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189">
                  <a:moveTo>
                    <a:pt x="94" y="1189"/>
                  </a:moveTo>
                  <a:lnTo>
                    <a:pt x="0" y="1189"/>
                  </a:lnTo>
                  <a:lnTo>
                    <a:pt x="0" y="0"/>
                  </a:lnTo>
                  <a:lnTo>
                    <a:pt x="188" y="0"/>
                  </a:lnTo>
                  <a:lnTo>
                    <a:pt x="188" y="118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3" name="Freeform: Shape 17"/>
            <p:cNvSpPr/>
            <p:nvPr/>
          </p:nvSpPr>
          <p:spPr>
            <a:xfrm>
              <a:off x="4920120" y="1765800"/>
              <a:ext cx="67320" cy="524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88" h="1459">
                  <a:moveTo>
                    <a:pt x="0" y="1459"/>
                  </a:moveTo>
                  <a:lnTo>
                    <a:pt x="188" y="1459"/>
                  </a:lnTo>
                  <a:lnTo>
                    <a:pt x="188" y="3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4" name="Freeform: Shape 18"/>
            <p:cNvSpPr/>
            <p:nvPr/>
          </p:nvSpPr>
          <p:spPr>
            <a:xfrm>
              <a:off x="5095800" y="1842840"/>
              <a:ext cx="149040" cy="74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15" h="207">
                  <a:moveTo>
                    <a:pt x="208" y="207"/>
                  </a:moveTo>
                  <a:lnTo>
                    <a:pt x="0" y="207"/>
                  </a:lnTo>
                  <a:lnTo>
                    <a:pt x="0" y="0"/>
                  </a:lnTo>
                  <a:lnTo>
                    <a:pt x="415" y="0"/>
                  </a:lnTo>
                  <a:lnTo>
                    <a:pt x="415" y="20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5" name="Freeform: Shape 19"/>
            <p:cNvSpPr/>
            <p:nvPr/>
          </p:nvSpPr>
          <p:spPr>
            <a:xfrm>
              <a:off x="5043240" y="1868760"/>
              <a:ext cx="420840" cy="307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170" h="855">
                  <a:moveTo>
                    <a:pt x="286" y="217"/>
                  </a:moveTo>
                  <a:lnTo>
                    <a:pt x="286" y="174"/>
                  </a:lnTo>
                  <a:lnTo>
                    <a:pt x="1170" y="174"/>
                  </a:lnTo>
                  <a:lnTo>
                    <a:pt x="1170" y="0"/>
                  </a:lnTo>
                  <a:lnTo>
                    <a:pt x="0" y="0"/>
                  </a:lnTo>
                  <a:lnTo>
                    <a:pt x="0" y="855"/>
                  </a:lnTo>
                  <a:lnTo>
                    <a:pt x="1170" y="855"/>
                  </a:lnTo>
                  <a:lnTo>
                    <a:pt x="1170" y="664"/>
                  </a:lnTo>
                  <a:lnTo>
                    <a:pt x="286" y="664"/>
                  </a:lnTo>
                  <a:lnTo>
                    <a:pt x="286" y="622"/>
                  </a:lnTo>
                  <a:lnTo>
                    <a:pt x="1170" y="622"/>
                  </a:lnTo>
                  <a:lnTo>
                    <a:pt x="1170" y="574"/>
                  </a:lnTo>
                  <a:lnTo>
                    <a:pt x="286" y="574"/>
                  </a:lnTo>
                  <a:lnTo>
                    <a:pt x="286" y="535"/>
                  </a:lnTo>
                  <a:lnTo>
                    <a:pt x="1170" y="535"/>
                  </a:lnTo>
                  <a:lnTo>
                    <a:pt x="1170" y="484"/>
                  </a:lnTo>
                  <a:lnTo>
                    <a:pt x="286" y="484"/>
                  </a:lnTo>
                  <a:lnTo>
                    <a:pt x="286" y="445"/>
                  </a:lnTo>
                  <a:lnTo>
                    <a:pt x="1170" y="445"/>
                  </a:lnTo>
                  <a:lnTo>
                    <a:pt x="1170" y="397"/>
                  </a:lnTo>
                  <a:lnTo>
                    <a:pt x="286" y="397"/>
                  </a:lnTo>
                  <a:lnTo>
                    <a:pt x="286" y="355"/>
                  </a:lnTo>
                  <a:lnTo>
                    <a:pt x="1170" y="355"/>
                  </a:lnTo>
                  <a:lnTo>
                    <a:pt x="1170" y="307"/>
                  </a:lnTo>
                  <a:lnTo>
                    <a:pt x="286" y="307"/>
                  </a:lnTo>
                  <a:lnTo>
                    <a:pt x="286" y="265"/>
                  </a:lnTo>
                  <a:lnTo>
                    <a:pt x="1170" y="265"/>
                  </a:lnTo>
                  <a:lnTo>
                    <a:pt x="1170" y="217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6" name="Freeform: Shape 20"/>
            <p:cNvSpPr/>
            <p:nvPr/>
          </p:nvSpPr>
          <p:spPr>
            <a:xfrm>
              <a:off x="5657760" y="1989719"/>
              <a:ext cx="356040" cy="31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0" h="877">
                  <a:moveTo>
                    <a:pt x="678" y="0"/>
                  </a:moveTo>
                  <a:lnTo>
                    <a:pt x="678" y="410"/>
                  </a:lnTo>
                  <a:lnTo>
                    <a:pt x="410" y="410"/>
                  </a:lnTo>
                  <a:lnTo>
                    <a:pt x="410" y="479"/>
                  </a:lnTo>
                  <a:lnTo>
                    <a:pt x="0" y="479"/>
                  </a:lnTo>
                  <a:lnTo>
                    <a:pt x="0" y="723"/>
                  </a:lnTo>
                  <a:lnTo>
                    <a:pt x="678" y="723"/>
                  </a:lnTo>
                  <a:lnTo>
                    <a:pt x="678" y="877"/>
                  </a:lnTo>
                  <a:lnTo>
                    <a:pt x="990" y="877"/>
                  </a:lnTo>
                  <a:lnTo>
                    <a:pt x="99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7" name="Freeform: Shape 21"/>
            <p:cNvSpPr/>
            <p:nvPr/>
          </p:nvSpPr>
          <p:spPr>
            <a:xfrm>
              <a:off x="6043679" y="1942919"/>
              <a:ext cx="175320" cy="3859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8" h="1073">
                  <a:moveTo>
                    <a:pt x="244" y="1073"/>
                  </a:moveTo>
                  <a:lnTo>
                    <a:pt x="0" y="1073"/>
                  </a:lnTo>
                  <a:lnTo>
                    <a:pt x="0" y="0"/>
                  </a:lnTo>
                  <a:lnTo>
                    <a:pt x="488" y="0"/>
                  </a:lnTo>
                  <a:lnTo>
                    <a:pt x="488" y="107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8" name="Freeform: Shape 22"/>
            <p:cNvSpPr/>
            <p:nvPr/>
          </p:nvSpPr>
          <p:spPr>
            <a:xfrm>
              <a:off x="6156360" y="2048040"/>
              <a:ext cx="109080" cy="2271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" h="632">
                  <a:moveTo>
                    <a:pt x="152" y="632"/>
                  </a:moveTo>
                  <a:lnTo>
                    <a:pt x="0" y="632"/>
                  </a:lnTo>
                  <a:lnTo>
                    <a:pt x="0" y="0"/>
                  </a:lnTo>
                  <a:lnTo>
                    <a:pt x="304" y="0"/>
                  </a:lnTo>
                  <a:lnTo>
                    <a:pt x="304" y="63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39" name="Freeform: Shape 23"/>
            <p:cNvSpPr/>
            <p:nvPr/>
          </p:nvSpPr>
          <p:spPr>
            <a:xfrm>
              <a:off x="6084719" y="1850400"/>
              <a:ext cx="112320" cy="28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792">
                  <a:moveTo>
                    <a:pt x="156" y="792"/>
                  </a:moveTo>
                  <a:lnTo>
                    <a:pt x="0" y="792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313" y="792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0" name="Freeform: Shape 24"/>
            <p:cNvSpPr/>
            <p:nvPr/>
          </p:nvSpPr>
          <p:spPr>
            <a:xfrm>
              <a:off x="4007879" y="1970640"/>
              <a:ext cx="356400" cy="31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1" h="877">
                  <a:moveTo>
                    <a:pt x="313" y="0"/>
                  </a:moveTo>
                  <a:lnTo>
                    <a:pt x="313" y="411"/>
                  </a:lnTo>
                  <a:lnTo>
                    <a:pt x="580" y="411"/>
                  </a:lnTo>
                  <a:lnTo>
                    <a:pt x="580" y="479"/>
                  </a:lnTo>
                  <a:lnTo>
                    <a:pt x="991" y="479"/>
                  </a:lnTo>
                  <a:lnTo>
                    <a:pt x="991" y="723"/>
                  </a:lnTo>
                  <a:lnTo>
                    <a:pt x="313" y="723"/>
                  </a:lnTo>
                  <a:lnTo>
                    <a:pt x="313" y="877"/>
                  </a:lnTo>
                  <a:lnTo>
                    <a:pt x="0" y="877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1" name="Freeform: Shape 25"/>
            <p:cNvSpPr/>
            <p:nvPr/>
          </p:nvSpPr>
          <p:spPr>
            <a:xfrm>
              <a:off x="3802320" y="1924919"/>
              <a:ext cx="174960" cy="3855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87" h="1072">
                  <a:moveTo>
                    <a:pt x="243" y="0"/>
                  </a:moveTo>
                  <a:lnTo>
                    <a:pt x="487" y="0"/>
                  </a:lnTo>
                  <a:lnTo>
                    <a:pt x="487" y="1072"/>
                  </a:lnTo>
                  <a:lnTo>
                    <a:pt x="0" y="1072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2" name="Freeform: Shape 26"/>
            <p:cNvSpPr/>
            <p:nvPr/>
          </p:nvSpPr>
          <p:spPr>
            <a:xfrm>
              <a:off x="3755880" y="2027519"/>
              <a:ext cx="109080" cy="2275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04" h="633">
                  <a:moveTo>
                    <a:pt x="152" y="0"/>
                  </a:moveTo>
                  <a:lnTo>
                    <a:pt x="304" y="0"/>
                  </a:lnTo>
                  <a:lnTo>
                    <a:pt x="304" y="633"/>
                  </a:lnTo>
                  <a:lnTo>
                    <a:pt x="0" y="633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3" name="Freeform: Shape 27"/>
            <p:cNvSpPr/>
            <p:nvPr/>
          </p:nvSpPr>
          <p:spPr>
            <a:xfrm>
              <a:off x="3823920" y="1830600"/>
              <a:ext cx="112320" cy="2847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13" h="792">
                  <a:moveTo>
                    <a:pt x="156" y="0"/>
                  </a:moveTo>
                  <a:lnTo>
                    <a:pt x="313" y="0"/>
                  </a:lnTo>
                  <a:lnTo>
                    <a:pt x="313" y="792"/>
                  </a:lnTo>
                  <a:lnTo>
                    <a:pt x="0" y="792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4" name="Freeform: Shape 28"/>
            <p:cNvSpPr/>
            <p:nvPr/>
          </p:nvSpPr>
          <p:spPr>
            <a:xfrm>
              <a:off x="2777400" y="1970640"/>
              <a:ext cx="356040" cy="31536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990" h="877">
                  <a:moveTo>
                    <a:pt x="312" y="0"/>
                  </a:moveTo>
                  <a:lnTo>
                    <a:pt x="312" y="411"/>
                  </a:lnTo>
                  <a:lnTo>
                    <a:pt x="580" y="411"/>
                  </a:lnTo>
                  <a:lnTo>
                    <a:pt x="580" y="479"/>
                  </a:lnTo>
                  <a:lnTo>
                    <a:pt x="990" y="479"/>
                  </a:lnTo>
                  <a:lnTo>
                    <a:pt x="990" y="723"/>
                  </a:lnTo>
                  <a:lnTo>
                    <a:pt x="312" y="723"/>
                  </a:lnTo>
                  <a:lnTo>
                    <a:pt x="312" y="877"/>
                  </a:lnTo>
                  <a:lnTo>
                    <a:pt x="0" y="877"/>
                  </a:lnTo>
                  <a:lnTo>
                    <a:pt x="0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5" name="Freeform: Shape 29"/>
            <p:cNvSpPr/>
            <p:nvPr/>
          </p:nvSpPr>
          <p:spPr>
            <a:xfrm>
              <a:off x="6325200" y="1788480"/>
              <a:ext cx="308160" cy="5126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857" h="1425">
                  <a:moveTo>
                    <a:pt x="153" y="0"/>
                  </a:moveTo>
                  <a:lnTo>
                    <a:pt x="0" y="0"/>
                  </a:lnTo>
                  <a:lnTo>
                    <a:pt x="0" y="104"/>
                  </a:lnTo>
                  <a:lnTo>
                    <a:pt x="0" y="1425"/>
                  </a:lnTo>
                  <a:lnTo>
                    <a:pt x="153" y="1425"/>
                  </a:lnTo>
                  <a:lnTo>
                    <a:pt x="153" y="104"/>
                  </a:lnTo>
                  <a:lnTo>
                    <a:pt x="188" y="104"/>
                  </a:lnTo>
                  <a:lnTo>
                    <a:pt x="188" y="1181"/>
                  </a:lnTo>
                  <a:lnTo>
                    <a:pt x="214" y="1181"/>
                  </a:lnTo>
                  <a:lnTo>
                    <a:pt x="214" y="104"/>
                  </a:lnTo>
                  <a:lnTo>
                    <a:pt x="251" y="104"/>
                  </a:lnTo>
                  <a:lnTo>
                    <a:pt x="251" y="1181"/>
                  </a:lnTo>
                  <a:lnTo>
                    <a:pt x="278" y="1181"/>
                  </a:lnTo>
                  <a:lnTo>
                    <a:pt x="278" y="104"/>
                  </a:lnTo>
                  <a:lnTo>
                    <a:pt x="315" y="104"/>
                  </a:lnTo>
                  <a:lnTo>
                    <a:pt x="315" y="1181"/>
                  </a:lnTo>
                  <a:lnTo>
                    <a:pt x="341" y="1181"/>
                  </a:lnTo>
                  <a:lnTo>
                    <a:pt x="341" y="104"/>
                  </a:lnTo>
                  <a:lnTo>
                    <a:pt x="381" y="104"/>
                  </a:lnTo>
                  <a:lnTo>
                    <a:pt x="381" y="1181"/>
                  </a:lnTo>
                  <a:lnTo>
                    <a:pt x="407" y="1181"/>
                  </a:lnTo>
                  <a:lnTo>
                    <a:pt x="407" y="104"/>
                  </a:lnTo>
                  <a:lnTo>
                    <a:pt x="444" y="104"/>
                  </a:lnTo>
                  <a:lnTo>
                    <a:pt x="444" y="1181"/>
                  </a:lnTo>
                  <a:lnTo>
                    <a:pt x="471" y="1181"/>
                  </a:lnTo>
                  <a:lnTo>
                    <a:pt x="471" y="104"/>
                  </a:lnTo>
                  <a:lnTo>
                    <a:pt x="508" y="104"/>
                  </a:lnTo>
                  <a:lnTo>
                    <a:pt x="508" y="1181"/>
                  </a:lnTo>
                  <a:lnTo>
                    <a:pt x="534" y="1181"/>
                  </a:lnTo>
                  <a:lnTo>
                    <a:pt x="534" y="104"/>
                  </a:lnTo>
                  <a:lnTo>
                    <a:pt x="574" y="104"/>
                  </a:lnTo>
                  <a:lnTo>
                    <a:pt x="574" y="1181"/>
                  </a:lnTo>
                  <a:lnTo>
                    <a:pt x="601" y="1181"/>
                  </a:lnTo>
                  <a:lnTo>
                    <a:pt x="601" y="104"/>
                  </a:lnTo>
                  <a:lnTo>
                    <a:pt x="638" y="104"/>
                  </a:lnTo>
                  <a:lnTo>
                    <a:pt x="638" y="1181"/>
                  </a:lnTo>
                  <a:lnTo>
                    <a:pt x="664" y="1181"/>
                  </a:lnTo>
                  <a:lnTo>
                    <a:pt x="664" y="104"/>
                  </a:lnTo>
                  <a:lnTo>
                    <a:pt x="704" y="104"/>
                  </a:lnTo>
                  <a:lnTo>
                    <a:pt x="704" y="1181"/>
                  </a:lnTo>
                  <a:lnTo>
                    <a:pt x="728" y="1181"/>
                  </a:lnTo>
                  <a:lnTo>
                    <a:pt x="728" y="104"/>
                  </a:lnTo>
                  <a:lnTo>
                    <a:pt x="767" y="104"/>
                  </a:lnTo>
                  <a:lnTo>
                    <a:pt x="767" y="1181"/>
                  </a:lnTo>
                  <a:lnTo>
                    <a:pt x="794" y="1181"/>
                  </a:lnTo>
                  <a:lnTo>
                    <a:pt x="794" y="104"/>
                  </a:lnTo>
                  <a:lnTo>
                    <a:pt x="831" y="104"/>
                  </a:lnTo>
                  <a:lnTo>
                    <a:pt x="831" y="1181"/>
                  </a:lnTo>
                  <a:lnTo>
                    <a:pt x="857" y="1181"/>
                  </a:lnTo>
                  <a:lnTo>
                    <a:pt x="857" y="104"/>
                  </a:lnTo>
                  <a:lnTo>
                    <a:pt x="857" y="69"/>
                  </a:lnTo>
                  <a:lnTo>
                    <a:pt x="857" y="0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6" name="Freeform: Shape 30"/>
            <p:cNvSpPr/>
            <p:nvPr/>
          </p:nvSpPr>
          <p:spPr>
            <a:xfrm>
              <a:off x="6464160" y="1778040"/>
              <a:ext cx="895680" cy="452519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489" h="1258">
                  <a:moveTo>
                    <a:pt x="1247" y="0"/>
                  </a:moveTo>
                  <a:lnTo>
                    <a:pt x="0" y="1258"/>
                  </a:lnTo>
                  <a:lnTo>
                    <a:pt x="2489" y="125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7" name="Freeform: Shape 31"/>
            <p:cNvSpPr/>
            <p:nvPr/>
          </p:nvSpPr>
          <p:spPr>
            <a:xfrm>
              <a:off x="7193519" y="1638000"/>
              <a:ext cx="381960" cy="595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062" h="1655">
                  <a:moveTo>
                    <a:pt x="980" y="0"/>
                  </a:moveTo>
                  <a:lnTo>
                    <a:pt x="882" y="0"/>
                  </a:lnTo>
                  <a:lnTo>
                    <a:pt x="882" y="193"/>
                  </a:lnTo>
                  <a:lnTo>
                    <a:pt x="794" y="193"/>
                  </a:lnTo>
                  <a:lnTo>
                    <a:pt x="794" y="344"/>
                  </a:lnTo>
                  <a:lnTo>
                    <a:pt x="273" y="344"/>
                  </a:lnTo>
                  <a:lnTo>
                    <a:pt x="273" y="193"/>
                  </a:lnTo>
                  <a:lnTo>
                    <a:pt x="185" y="193"/>
                  </a:lnTo>
                  <a:lnTo>
                    <a:pt x="185" y="0"/>
                  </a:lnTo>
                  <a:lnTo>
                    <a:pt x="87" y="0"/>
                  </a:lnTo>
                  <a:lnTo>
                    <a:pt x="87" y="193"/>
                  </a:lnTo>
                  <a:lnTo>
                    <a:pt x="0" y="193"/>
                  </a:lnTo>
                  <a:lnTo>
                    <a:pt x="0" y="1655"/>
                  </a:lnTo>
                  <a:lnTo>
                    <a:pt x="270" y="1655"/>
                  </a:lnTo>
                  <a:lnTo>
                    <a:pt x="270" y="1475"/>
                  </a:lnTo>
                  <a:lnTo>
                    <a:pt x="792" y="1475"/>
                  </a:lnTo>
                  <a:lnTo>
                    <a:pt x="792" y="1655"/>
                  </a:lnTo>
                  <a:lnTo>
                    <a:pt x="1062" y="1655"/>
                  </a:lnTo>
                  <a:lnTo>
                    <a:pt x="1062" y="193"/>
                  </a:lnTo>
                  <a:lnTo>
                    <a:pt x="980" y="193"/>
                  </a:lnTo>
                  <a:close/>
                  <a:moveTo>
                    <a:pt x="797" y="421"/>
                  </a:moveTo>
                  <a:lnTo>
                    <a:pt x="797" y="450"/>
                  </a:lnTo>
                  <a:lnTo>
                    <a:pt x="275" y="450"/>
                  </a:lnTo>
                  <a:lnTo>
                    <a:pt x="275" y="421"/>
                  </a:lnTo>
                  <a:close/>
                  <a:moveTo>
                    <a:pt x="275" y="1189"/>
                  </a:moveTo>
                  <a:lnTo>
                    <a:pt x="275" y="1160"/>
                  </a:lnTo>
                  <a:lnTo>
                    <a:pt x="797" y="1160"/>
                  </a:lnTo>
                  <a:lnTo>
                    <a:pt x="797" y="1189"/>
                  </a:lnTo>
                  <a:close/>
                  <a:moveTo>
                    <a:pt x="797" y="1266"/>
                  </a:moveTo>
                  <a:lnTo>
                    <a:pt x="797" y="1295"/>
                  </a:lnTo>
                  <a:lnTo>
                    <a:pt x="275" y="1295"/>
                  </a:lnTo>
                  <a:lnTo>
                    <a:pt x="275" y="1266"/>
                  </a:lnTo>
                  <a:close/>
                  <a:moveTo>
                    <a:pt x="275" y="1083"/>
                  </a:moveTo>
                  <a:lnTo>
                    <a:pt x="275" y="1054"/>
                  </a:lnTo>
                  <a:lnTo>
                    <a:pt x="797" y="1054"/>
                  </a:lnTo>
                  <a:lnTo>
                    <a:pt x="797" y="1083"/>
                  </a:lnTo>
                  <a:close/>
                  <a:moveTo>
                    <a:pt x="275" y="977"/>
                  </a:moveTo>
                  <a:lnTo>
                    <a:pt x="275" y="948"/>
                  </a:lnTo>
                  <a:lnTo>
                    <a:pt x="797" y="948"/>
                  </a:lnTo>
                  <a:lnTo>
                    <a:pt x="797" y="977"/>
                  </a:lnTo>
                  <a:close/>
                  <a:moveTo>
                    <a:pt x="275" y="871"/>
                  </a:moveTo>
                  <a:lnTo>
                    <a:pt x="275" y="842"/>
                  </a:lnTo>
                  <a:lnTo>
                    <a:pt x="797" y="842"/>
                  </a:lnTo>
                  <a:lnTo>
                    <a:pt x="797" y="871"/>
                  </a:lnTo>
                  <a:close/>
                  <a:moveTo>
                    <a:pt x="275" y="768"/>
                  </a:moveTo>
                  <a:lnTo>
                    <a:pt x="275" y="739"/>
                  </a:lnTo>
                  <a:lnTo>
                    <a:pt x="797" y="739"/>
                  </a:lnTo>
                  <a:lnTo>
                    <a:pt x="797" y="768"/>
                  </a:lnTo>
                  <a:close/>
                  <a:moveTo>
                    <a:pt x="275" y="662"/>
                  </a:moveTo>
                  <a:lnTo>
                    <a:pt x="275" y="633"/>
                  </a:lnTo>
                  <a:lnTo>
                    <a:pt x="797" y="633"/>
                  </a:lnTo>
                  <a:lnTo>
                    <a:pt x="797" y="662"/>
                  </a:lnTo>
                  <a:close/>
                  <a:moveTo>
                    <a:pt x="275" y="556"/>
                  </a:moveTo>
                  <a:lnTo>
                    <a:pt x="275" y="527"/>
                  </a:lnTo>
                  <a:lnTo>
                    <a:pt x="797" y="527"/>
                  </a:lnTo>
                  <a:lnTo>
                    <a:pt x="797" y="556"/>
                  </a:lnTo>
                  <a:close/>
                  <a:moveTo>
                    <a:pt x="275" y="1401"/>
                  </a:moveTo>
                  <a:lnTo>
                    <a:pt x="275" y="1372"/>
                  </a:lnTo>
                  <a:lnTo>
                    <a:pt x="797" y="1372"/>
                  </a:lnTo>
                  <a:lnTo>
                    <a:pt x="797" y="1401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8" name="Freeform: Shape 32"/>
            <p:cNvSpPr/>
            <p:nvPr/>
          </p:nvSpPr>
          <p:spPr>
            <a:xfrm>
              <a:off x="7260120" y="2180520"/>
              <a:ext cx="255960" cy="270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12" h="76">
                  <a:moveTo>
                    <a:pt x="356" y="76"/>
                  </a:moveTo>
                  <a:lnTo>
                    <a:pt x="0" y="76"/>
                  </a:lnTo>
                  <a:lnTo>
                    <a:pt x="0" y="0"/>
                  </a:lnTo>
                  <a:lnTo>
                    <a:pt x="712" y="0"/>
                  </a:lnTo>
                  <a:lnTo>
                    <a:pt x="712" y="76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49" name="Freeform: Shape 33"/>
            <p:cNvSpPr/>
            <p:nvPr/>
          </p:nvSpPr>
          <p:spPr>
            <a:xfrm>
              <a:off x="7714079" y="2033640"/>
              <a:ext cx="285480" cy="2113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794" h="588">
                  <a:moveTo>
                    <a:pt x="638" y="138"/>
                  </a:moveTo>
                  <a:lnTo>
                    <a:pt x="638" y="371"/>
                  </a:lnTo>
                  <a:lnTo>
                    <a:pt x="434" y="371"/>
                  </a:lnTo>
                  <a:lnTo>
                    <a:pt x="434" y="0"/>
                  </a:lnTo>
                  <a:lnTo>
                    <a:pt x="153" y="0"/>
                  </a:lnTo>
                  <a:lnTo>
                    <a:pt x="153" y="371"/>
                  </a:lnTo>
                  <a:lnTo>
                    <a:pt x="0" y="371"/>
                  </a:lnTo>
                  <a:lnTo>
                    <a:pt x="0" y="524"/>
                  </a:lnTo>
                  <a:lnTo>
                    <a:pt x="153" y="524"/>
                  </a:lnTo>
                  <a:lnTo>
                    <a:pt x="153" y="580"/>
                  </a:lnTo>
                  <a:lnTo>
                    <a:pt x="434" y="580"/>
                  </a:lnTo>
                  <a:lnTo>
                    <a:pt x="434" y="524"/>
                  </a:lnTo>
                  <a:lnTo>
                    <a:pt x="638" y="524"/>
                  </a:lnTo>
                  <a:lnTo>
                    <a:pt x="638" y="588"/>
                  </a:lnTo>
                  <a:lnTo>
                    <a:pt x="794" y="588"/>
                  </a:lnTo>
                  <a:lnTo>
                    <a:pt x="794" y="138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0" name="Freeform: Shape 34"/>
            <p:cNvSpPr/>
            <p:nvPr/>
          </p:nvSpPr>
          <p:spPr>
            <a:xfrm>
              <a:off x="5578560" y="1624680"/>
              <a:ext cx="123480" cy="58680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344" h="1631">
                  <a:moveTo>
                    <a:pt x="344" y="1626"/>
                  </a:moveTo>
                  <a:cubicBezTo>
                    <a:pt x="344" y="1620"/>
                    <a:pt x="260" y="977"/>
                    <a:pt x="260" y="582"/>
                  </a:cubicBezTo>
                  <a:cubicBezTo>
                    <a:pt x="260" y="190"/>
                    <a:pt x="260" y="161"/>
                    <a:pt x="273" y="50"/>
                  </a:cubicBezTo>
                  <a:lnTo>
                    <a:pt x="289" y="50"/>
                  </a:lnTo>
                  <a:lnTo>
                    <a:pt x="289" y="0"/>
                  </a:lnTo>
                  <a:lnTo>
                    <a:pt x="58" y="0"/>
                  </a:lnTo>
                  <a:lnTo>
                    <a:pt x="58" y="50"/>
                  </a:lnTo>
                  <a:lnTo>
                    <a:pt x="72" y="50"/>
                  </a:lnTo>
                  <a:cubicBezTo>
                    <a:pt x="85" y="161"/>
                    <a:pt x="85" y="190"/>
                    <a:pt x="85" y="582"/>
                  </a:cubicBezTo>
                  <a:cubicBezTo>
                    <a:pt x="85" y="977"/>
                    <a:pt x="0" y="1620"/>
                    <a:pt x="0" y="1626"/>
                  </a:cubicBezTo>
                  <a:lnTo>
                    <a:pt x="32" y="1631"/>
                  </a:lnTo>
                  <a:cubicBezTo>
                    <a:pt x="32" y="1626"/>
                    <a:pt x="77" y="1292"/>
                    <a:pt x="101" y="958"/>
                  </a:cubicBezTo>
                  <a:lnTo>
                    <a:pt x="101" y="1247"/>
                  </a:lnTo>
                  <a:lnTo>
                    <a:pt x="154" y="1247"/>
                  </a:lnTo>
                  <a:lnTo>
                    <a:pt x="154" y="1631"/>
                  </a:lnTo>
                  <a:lnTo>
                    <a:pt x="186" y="1631"/>
                  </a:lnTo>
                  <a:lnTo>
                    <a:pt x="186" y="1247"/>
                  </a:lnTo>
                  <a:lnTo>
                    <a:pt x="238" y="1247"/>
                  </a:lnTo>
                  <a:lnTo>
                    <a:pt x="238" y="964"/>
                  </a:lnTo>
                  <a:cubicBezTo>
                    <a:pt x="262" y="1295"/>
                    <a:pt x="307" y="1623"/>
                    <a:pt x="307" y="1628"/>
                  </a:cubicBezTo>
                  <a:close/>
                  <a:moveTo>
                    <a:pt x="117" y="175"/>
                  </a:moveTo>
                  <a:cubicBezTo>
                    <a:pt x="114" y="127"/>
                    <a:pt x="111" y="95"/>
                    <a:pt x="106" y="50"/>
                  </a:cubicBezTo>
                  <a:lnTo>
                    <a:pt x="156" y="50"/>
                  </a:lnTo>
                  <a:lnTo>
                    <a:pt x="156" y="175"/>
                  </a:lnTo>
                  <a:close/>
                  <a:moveTo>
                    <a:pt x="191" y="50"/>
                  </a:moveTo>
                  <a:lnTo>
                    <a:pt x="241" y="50"/>
                  </a:lnTo>
                  <a:cubicBezTo>
                    <a:pt x="236" y="95"/>
                    <a:pt x="233" y="127"/>
                    <a:pt x="231" y="175"/>
                  </a:cubicBezTo>
                  <a:lnTo>
                    <a:pt x="191" y="175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51" name="Freeform: Shape 35"/>
            <p:cNvSpPr/>
            <p:nvPr/>
          </p:nvSpPr>
          <p:spPr>
            <a:xfrm>
              <a:off x="5569920" y="1391040"/>
              <a:ext cx="145440" cy="22572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5" h="628">
                  <a:moveTo>
                    <a:pt x="405" y="469"/>
                  </a:moveTo>
                  <a:lnTo>
                    <a:pt x="355" y="469"/>
                  </a:lnTo>
                  <a:lnTo>
                    <a:pt x="297" y="424"/>
                  </a:lnTo>
                  <a:lnTo>
                    <a:pt x="270" y="424"/>
                  </a:lnTo>
                  <a:lnTo>
                    <a:pt x="270" y="400"/>
                  </a:lnTo>
                  <a:lnTo>
                    <a:pt x="225" y="400"/>
                  </a:lnTo>
                  <a:lnTo>
                    <a:pt x="225" y="90"/>
                  </a:lnTo>
                  <a:lnTo>
                    <a:pt x="210" y="90"/>
                  </a:lnTo>
                  <a:lnTo>
                    <a:pt x="210" y="0"/>
                  </a:lnTo>
                  <a:lnTo>
                    <a:pt x="196" y="0"/>
                  </a:lnTo>
                  <a:lnTo>
                    <a:pt x="196" y="90"/>
                  </a:lnTo>
                  <a:lnTo>
                    <a:pt x="180" y="90"/>
                  </a:lnTo>
                  <a:lnTo>
                    <a:pt x="180" y="400"/>
                  </a:lnTo>
                  <a:lnTo>
                    <a:pt x="135" y="400"/>
                  </a:lnTo>
                  <a:lnTo>
                    <a:pt x="135" y="424"/>
                  </a:lnTo>
                  <a:lnTo>
                    <a:pt x="104" y="424"/>
                  </a:lnTo>
                  <a:lnTo>
                    <a:pt x="48" y="469"/>
                  </a:lnTo>
                  <a:lnTo>
                    <a:pt x="0" y="469"/>
                  </a:lnTo>
                  <a:lnTo>
                    <a:pt x="0" y="503"/>
                  </a:lnTo>
                  <a:lnTo>
                    <a:pt x="43" y="503"/>
                  </a:lnTo>
                  <a:lnTo>
                    <a:pt x="85" y="628"/>
                  </a:lnTo>
                  <a:lnTo>
                    <a:pt x="329" y="628"/>
                  </a:lnTo>
                  <a:lnTo>
                    <a:pt x="366" y="503"/>
                  </a:lnTo>
                  <a:lnTo>
                    <a:pt x="405" y="503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413620"/>
            <a:ext cx="8394466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baseline="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 smtClean="0"/>
              <a:t>Demo Slide</a:t>
            </a:r>
            <a:endParaRPr lang="en-US" dirty="0"/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cs typeface="CiscoSans Thin"/>
              </a:rPr>
              <a:t>2017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Cisco and/or its affiliates. All rights reserved.   Cisco Public</a:t>
            </a:r>
          </a:p>
        </p:txBody>
      </p:sp>
      <p:sp>
        <p:nvSpPr>
          <p:cNvPr id="2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dirty="0" smtClean="0">
                <a:ea typeface="ＭＳ Ｐゴシック" charset="0"/>
              </a:rPr>
              <a:t>Presentation ID</a:t>
            </a:r>
            <a:endParaRPr lang="en-US" dirty="0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942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31866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308012" y="240631"/>
            <a:ext cx="8480388" cy="3952921"/>
          </a:xfrm>
          <a:prstGeom prst="rect">
            <a:avLst/>
          </a:prstGeom>
        </p:spPr>
        <p:txBody>
          <a:bodyPr vert="horz" lIns="91424" tIns="45712" rIns="91424" bIns="45712"/>
          <a:lstStyle>
            <a:lvl1pPr marL="0" indent="0" algn="ctr">
              <a:buNone/>
              <a:defRPr sz="1500" baseline="0"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1305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photo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892300" y="596900"/>
            <a:ext cx="5348288" cy="3003550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92300" y="3595688"/>
            <a:ext cx="5346700" cy="747712"/>
          </a:xfrm>
          <a:prstGeom prst="rect">
            <a:avLst/>
          </a:prstGeom>
          <a:noFill/>
          <a:ln>
            <a:noFill/>
          </a:ln>
          <a:effectLst>
            <a:outerShdw blurRad="1143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7" tIns="34289" rIns="68577" bIns="34289" anchor="ctr"/>
          <a:lstStyle/>
          <a:p>
            <a:pPr algn="ctr" defTabSz="457200">
              <a:defRPr/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0"/>
          </p:nvPr>
        </p:nvSpPr>
        <p:spPr>
          <a:xfrm>
            <a:off x="1900238" y="596646"/>
            <a:ext cx="5329238" cy="300380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solidFill>
              <a:srgbClr val="676767"/>
            </a:solidFill>
          </a:ln>
          <a:effectLst/>
        </p:spPr>
        <p:txBody>
          <a:bodyPr lIns="91424" tIns="45712" rIns="91424" bIns="45712" anchor="ctr" anchorCtr="0"/>
          <a:lstStyle>
            <a:lvl1pPr algn="ctr">
              <a:buFontTx/>
              <a:buNone/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11" name="Title 10"/>
          <p:cNvSpPr>
            <a:spLocks noGrp="1"/>
          </p:cNvSpPr>
          <p:nvPr>
            <p:ph type="title" hasCustomPrompt="1"/>
          </p:nvPr>
        </p:nvSpPr>
        <p:spPr>
          <a:xfrm>
            <a:off x="2065871" y="3655079"/>
            <a:ext cx="5074070" cy="628650"/>
          </a:xfrm>
        </p:spPr>
        <p:txBody>
          <a:bodyPr anchor="ctr"/>
          <a:lstStyle>
            <a:lvl1pPr>
              <a:defRPr sz="2000">
                <a:solidFill>
                  <a:srgbClr val="676767"/>
                </a:solidFill>
                <a:latin typeface="+mj-lt"/>
              </a:defRPr>
            </a:lvl1pPr>
          </a:lstStyle>
          <a:p>
            <a:r>
              <a:rPr lang="en-GB" dirty="0" smtClean="0"/>
              <a:t>Click to edit title</a:t>
            </a:r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4888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0"/>
            <a:ext cx="9143918" cy="5143500"/>
          </a:xfrm>
          <a:prstGeom prst="rect">
            <a:avLst/>
          </a:prstGeom>
          <a:solidFill>
            <a:srgbClr val="005073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rgbClr val="00BCEB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" t="2703" r="67036"/>
          <a:stretch/>
        </p:blipFill>
        <p:spPr>
          <a:xfrm rot="16200000" flipV="1">
            <a:off x="3270632" y="-729869"/>
            <a:ext cx="2602737" cy="9144001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 bwMode="white">
          <a:xfrm>
            <a:off x="359051" y="474580"/>
            <a:ext cx="8394466" cy="1142052"/>
          </a:xfrm>
        </p:spPr>
        <p:txBody>
          <a:bodyPr anchor="t"/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4000" b="0" i="0" kern="1200" dirty="0">
                <a:solidFill>
                  <a:schemeClr val="bg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</a:lstStyle>
          <a:p>
            <a:r>
              <a:rPr lang="en-US" dirty="0" smtClean="0"/>
              <a:t>Segue Slide</a:t>
            </a:r>
            <a:endParaRPr lang="en-US" dirty="0"/>
          </a:p>
        </p:txBody>
      </p: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cs typeface="CiscoSans Thin"/>
              </a:rPr>
              <a:t>2017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3380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Media Placeholder 39"/>
          <p:cNvSpPr>
            <a:spLocks noGrp="1"/>
          </p:cNvSpPr>
          <p:nvPr>
            <p:ph type="media" sz="quarter" idx="11"/>
          </p:nvPr>
        </p:nvSpPr>
        <p:spPr>
          <a:xfrm>
            <a:off x="528638" y="582930"/>
            <a:ext cx="8164931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2443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edia Placeholder 20"/>
          <p:cNvSpPr>
            <a:spLocks noGrp="1"/>
          </p:cNvSpPr>
          <p:nvPr>
            <p:ph type="media" sz="quarter" idx="10"/>
          </p:nvPr>
        </p:nvSpPr>
        <p:spPr>
          <a:xfrm>
            <a:off x="2179339" y="584002"/>
            <a:ext cx="4424562" cy="3319272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>
                <a:solidFill>
                  <a:schemeClr val="lt1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smtClean="0"/>
              <a:t>Click icon to add media</a:t>
            </a:r>
            <a:endParaRPr lang="en-US" noProof="0" dirty="0"/>
          </a:p>
        </p:txBody>
      </p:sp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237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alua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 userDrawn="1"/>
        </p:nvSpPr>
        <p:spPr bwMode="auto"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9" t="6440" r="23541" b="-306"/>
          <a:stretch/>
        </p:blipFill>
        <p:spPr>
          <a:xfrm>
            <a:off x="4572000" y="0"/>
            <a:ext cx="4572000" cy="5160311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 userDrawn="1"/>
        </p:nvSpPr>
        <p:spPr>
          <a:xfrm>
            <a:off x="245076" y="1464400"/>
            <a:ext cx="4194105" cy="2185214"/>
          </a:xfrm>
          <a:prstGeom prst="rect">
            <a:avLst/>
          </a:prstGeom>
        </p:spPr>
        <p:txBody>
          <a:bodyPr wrap="square">
            <a:spAutoFit/>
          </a:bodyPr>
          <a:lstStyle>
            <a:lvl1pPr marL="187523" indent="-185738" algn="l" rtl="0" eaLnBrk="0" fontAlgn="base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0" fontAlgn="base" hangingPunct="0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/>
              <a:buChar char="–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0" fontAlgn="base" hangingPunct="0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>
                <a:srgbClr val="0C65B7"/>
              </a:buClr>
              <a:buSzPct val="100000"/>
              <a:buFont typeface="Arial" pitchFamily="34" charset="0"/>
              <a:buChar char="–"/>
              <a:defRPr sz="11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0" fontAlgn="base" hangingPunct="0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fontAlgn="base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rPr>
              <a:t>Give us your feedback to be entered into a Daily Survey Drawing. A daily winner will receive a $750 gift card.</a:t>
            </a:r>
          </a:p>
          <a:p>
            <a:pPr marL="187523" indent="-185738" algn="l" defTabSz="457200" rtl="0" eaLnBrk="0" fontAlgn="base" latinLnBrk="0" hangingPunct="0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>
                <a:schemeClr val="bg1"/>
              </a:buClr>
              <a:buSzPct val="80000"/>
              <a:buFont typeface="Arial" panose="020B0604020202020204" pitchFamily="34" charset="0"/>
              <a:buChar char="•"/>
            </a:pPr>
            <a:r>
              <a: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rPr>
              <a:t>Complete your session surveys through the Cisco Live mobile app or on </a:t>
            </a:r>
            <a:r>
              <a: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  <a:hlinkClick r:id="rId3"/>
              </a:rPr>
              <a:t>www.</a:t>
            </a:r>
            <a:r>
              <a:rPr lang="en-US" sz="2000" u="sng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  <a:sym typeface="Arial" pitchFamily="34" charset="0"/>
                <a:hlinkClick r:id="rId3"/>
              </a:rPr>
              <a:t>CiscoLive.com/us</a:t>
            </a:r>
            <a:r>
              <a:rPr lang="en-US" sz="20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Arial" pitchFamily="34" charset="0"/>
              </a:rPr>
              <a:t>.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  <a:sym typeface="Arial" pitchFamily="34" charset="0"/>
            </a:endParaRP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en-US" smtClean="0">
                <a:solidFill>
                  <a:srgbClr val="FFFFFF">
                    <a:alpha val="60000"/>
                  </a:srgbClr>
                </a:solidFill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>
              <a:defRPr lang="en-US" smtClean="0">
                <a:solidFill>
                  <a:schemeClr val="bg1">
                    <a:alpha val="60000"/>
                  </a:schemeClr>
                </a:solidFill>
                <a:ea typeface="ＭＳ Ｐゴシック" charset="0"/>
              </a:defRPr>
            </a:lvl1pPr>
          </a:lstStyle>
          <a:p>
            <a:pPr defTabSz="610744"/>
            <a:r>
              <a:rPr lang="en-US" smtClean="0"/>
              <a:t>Presentation ID</a:t>
            </a:r>
            <a:endParaRPr lang="en-US"/>
          </a:p>
        </p:txBody>
      </p:sp>
      <p:sp>
        <p:nvSpPr>
          <p:cNvPr id="2" name="Rectangle 1">
            <a:hlinkClick r:id="rId4"/>
          </p:cNvPr>
          <p:cNvSpPr/>
          <p:nvPr userDrawn="1"/>
        </p:nvSpPr>
        <p:spPr bwMode="auto">
          <a:xfrm>
            <a:off x="4738254" y="4205808"/>
            <a:ext cx="1898073" cy="220559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410896" y="734015"/>
            <a:ext cx="421538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marL="6251" indent="-6251" defTabSz="45720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800" dirty="0">
                <a:solidFill>
                  <a:schemeClr val="bg1"/>
                </a:solidFill>
                <a:ea typeface="+mj-ea"/>
                <a:cs typeface="+mj-cs"/>
                <a:sym typeface="Arial" pitchFamily="34" charset="0"/>
              </a:rPr>
              <a:t>Complete Your Online </a:t>
            </a: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Arial" pitchFamily="34" charset="0"/>
              </a:rPr>
              <a:t/>
            </a:r>
            <a:b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Arial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ea typeface="+mj-ea"/>
                <a:cs typeface="+mj-cs"/>
                <a:sym typeface="Arial" pitchFamily="34" charset="0"/>
              </a:rPr>
              <a:t>Session </a:t>
            </a:r>
            <a:r>
              <a:rPr lang="en-US" sz="2800" dirty="0">
                <a:solidFill>
                  <a:schemeClr val="bg1"/>
                </a:solidFill>
                <a:ea typeface="+mj-ea"/>
                <a:cs typeface="+mj-cs"/>
                <a:sym typeface="Arial" pitchFamily="34" charset="0"/>
              </a:rPr>
              <a:t>Evaluation</a:t>
            </a:r>
          </a:p>
        </p:txBody>
      </p:sp>
      <p:sp>
        <p:nvSpPr>
          <p:cNvPr id="27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2017  Cisco and/or its affiliates. All rights reserved.   Cisco Public</a:t>
            </a:r>
          </a:p>
        </p:txBody>
      </p:sp>
      <p:sp>
        <p:nvSpPr>
          <p:cNvPr id="28" name="TextBox 27"/>
          <p:cNvSpPr txBox="1"/>
          <p:nvPr userDrawn="1"/>
        </p:nvSpPr>
        <p:spPr>
          <a:xfrm>
            <a:off x="436727" y="3861869"/>
            <a:ext cx="3754273" cy="674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90000"/>
              </a:lnSpc>
              <a:spcBef>
                <a:spcPts val="600"/>
              </a:spcBef>
              <a:defRPr/>
            </a:pPr>
            <a:r>
              <a:rPr lang="en-US" sz="1400" dirty="0">
                <a:solidFill>
                  <a:schemeClr val="bg1"/>
                </a:solidFill>
              </a:rPr>
              <a:t>Don’t forget: Cisco Live sessions will be available for viewing </a:t>
            </a:r>
            <a:r>
              <a:rPr lang="en-US" sz="1400" dirty="0" smtClean="0">
                <a:solidFill>
                  <a:schemeClr val="bg1"/>
                </a:solidFill>
              </a:rPr>
              <a:t>on demand </a:t>
            </a:r>
            <a:r>
              <a:rPr lang="en-US" sz="1400" dirty="0">
                <a:solidFill>
                  <a:schemeClr val="bg1"/>
                </a:solidFill>
              </a:rPr>
              <a:t>after the event </a:t>
            </a:r>
            <a:r>
              <a:rPr lang="en-US" sz="1400" dirty="0" smtClean="0">
                <a:solidFill>
                  <a:schemeClr val="bg1"/>
                </a:solidFill>
              </a:rPr>
              <a:t>at </a:t>
            </a:r>
            <a:r>
              <a:rPr lang="en-US" sz="1400" dirty="0" smtClean="0">
                <a:solidFill>
                  <a:schemeClr val="bg1"/>
                </a:solidFill>
                <a:hlinkClick r:id="rId5"/>
              </a:rPr>
              <a:t>www.</a:t>
            </a:r>
            <a:r>
              <a:rPr lang="en-US" sz="1400" u="sng" dirty="0" smtClean="0">
                <a:solidFill>
                  <a:schemeClr val="accent1"/>
                </a:solidFill>
                <a:hlinkClick r:id="rId5"/>
              </a:rPr>
              <a:t>CiscoLive.com/Online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4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0" r="44733" b="3050"/>
          <a:stretch/>
        </p:blipFill>
        <p:spPr>
          <a:xfrm rot="5400000">
            <a:off x="1998980" y="-2000251"/>
            <a:ext cx="5146037" cy="9144001"/>
          </a:xfrm>
          <a:prstGeom prst="rect">
            <a:avLst/>
          </a:prstGeom>
        </p:spPr>
      </p:pic>
      <p:grpSp>
        <p:nvGrpSpPr>
          <p:cNvPr id="12" name="Group 11"/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13" name="Freeform: Shape 38"/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39"/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40"/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1"/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2"/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43"/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4"/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45"/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46"/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47"/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3" name="Freeform: Shape 48"/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4" name="Freeform: Shape 49"/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5" name="Freeform: Shape 50"/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6" name="Freeform: Shape 51"/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  <p:sp>
        <p:nvSpPr>
          <p:cNvPr id="27" name="Title 1"/>
          <p:cNvSpPr txBox="1">
            <a:spLocks/>
          </p:cNvSpPr>
          <p:nvPr userDrawn="1"/>
        </p:nvSpPr>
        <p:spPr>
          <a:xfrm>
            <a:off x="5474241" y="2786875"/>
            <a:ext cx="2935468" cy="1000213"/>
          </a:xfrm>
          <a:prstGeom prst="rect">
            <a:avLst/>
          </a:prstGeom>
        </p:spPr>
        <p:txBody>
          <a:bodyPr anchor="ctr"/>
          <a:lstStyle>
            <a:lvl1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2800" b="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2pPr>
            <a:lvl3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3pPr>
            <a:lvl4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4pPr>
            <a:lvl5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5pPr>
            <a:lvl6pPr marL="2634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6pPr>
            <a:lvl7pPr marL="52060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7pPr>
            <a:lvl8pPr marL="7777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8pPr>
            <a:lvl9pPr marL="10349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6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cs typeface="CiscoSans Thin"/>
              </a:rPr>
              <a:t>2017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Cisco and/or its affiliates. All rights reserved.   Cisco Public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0759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42" t="14280" r="44733" b="3050"/>
          <a:stretch/>
        </p:blipFill>
        <p:spPr>
          <a:xfrm rot="5400000">
            <a:off x="1998980" y="-2000251"/>
            <a:ext cx="5146037" cy="9144001"/>
          </a:xfrm>
          <a:prstGeom prst="rect">
            <a:avLst/>
          </a:prstGeom>
        </p:spPr>
      </p:pic>
      <p:grpSp>
        <p:nvGrpSpPr>
          <p:cNvPr id="6" name="Group 5"/>
          <p:cNvGrpSpPr/>
          <p:nvPr userDrawn="1"/>
        </p:nvGrpSpPr>
        <p:grpSpPr>
          <a:xfrm>
            <a:off x="410080" y="399299"/>
            <a:ext cx="792595" cy="419316"/>
            <a:chOff x="3133800" y="2372040"/>
            <a:chExt cx="514440" cy="272160"/>
          </a:xfrm>
          <a:solidFill>
            <a:schemeClr val="bg1"/>
          </a:solidFill>
        </p:grpSpPr>
        <p:sp>
          <p:nvSpPr>
            <p:cNvPr id="7" name="Freeform: Shape 38"/>
            <p:cNvSpPr/>
            <p:nvPr/>
          </p:nvSpPr>
          <p:spPr>
            <a:xfrm>
              <a:off x="3279600" y="2552040"/>
              <a:ext cx="22680" cy="892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49">
                  <a:moveTo>
                    <a:pt x="32" y="249"/>
                  </a:moveTo>
                  <a:lnTo>
                    <a:pt x="0" y="249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249"/>
                  </a:ln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9" name="Freeform: Shape 39"/>
            <p:cNvSpPr/>
            <p:nvPr/>
          </p:nvSpPr>
          <p:spPr>
            <a:xfrm>
              <a:off x="341604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6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1" name="Freeform: Shape 40"/>
            <p:cNvSpPr/>
            <p:nvPr/>
          </p:nvSpPr>
          <p:spPr>
            <a:xfrm>
              <a:off x="3180600" y="2550960"/>
              <a:ext cx="6840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91" h="260">
                  <a:moveTo>
                    <a:pt x="191" y="8"/>
                  </a:moveTo>
                  <a:cubicBezTo>
                    <a:pt x="185" y="6"/>
                    <a:pt x="164" y="0"/>
                    <a:pt x="132" y="0"/>
                  </a:cubicBezTo>
                  <a:cubicBezTo>
                    <a:pt x="55" y="0"/>
                    <a:pt x="0" y="56"/>
                    <a:pt x="0" y="130"/>
                  </a:cubicBezTo>
                  <a:cubicBezTo>
                    <a:pt x="0" y="210"/>
                    <a:pt x="61" y="260"/>
                    <a:pt x="132" y="260"/>
                  </a:cubicBezTo>
                  <a:cubicBezTo>
                    <a:pt x="161" y="260"/>
                    <a:pt x="183" y="252"/>
                    <a:pt x="191" y="252"/>
                  </a:cubicBezTo>
                  <a:lnTo>
                    <a:pt x="191" y="186"/>
                  </a:lnTo>
                  <a:cubicBezTo>
                    <a:pt x="188" y="188"/>
                    <a:pt x="167" y="199"/>
                    <a:pt x="138" y="199"/>
                  </a:cubicBezTo>
                  <a:cubicBezTo>
                    <a:pt x="95" y="199"/>
                    <a:pt x="69" y="170"/>
                    <a:pt x="69" y="133"/>
                  </a:cubicBezTo>
                  <a:cubicBezTo>
                    <a:pt x="69" y="96"/>
                    <a:pt x="98" y="67"/>
                    <a:pt x="138" y="67"/>
                  </a:cubicBezTo>
                  <a:cubicBezTo>
                    <a:pt x="167" y="67"/>
                    <a:pt x="188" y="80"/>
                    <a:pt x="191" y="8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2" name="Freeform: Shape 41"/>
            <p:cNvSpPr/>
            <p:nvPr/>
          </p:nvSpPr>
          <p:spPr>
            <a:xfrm>
              <a:off x="3507479" y="2550240"/>
              <a:ext cx="95040" cy="928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265" h="259">
                  <a:moveTo>
                    <a:pt x="133" y="0"/>
                  </a:moveTo>
                  <a:cubicBezTo>
                    <a:pt x="56" y="0"/>
                    <a:pt x="0" y="57"/>
                    <a:pt x="0" y="129"/>
                  </a:cubicBezTo>
                  <a:cubicBezTo>
                    <a:pt x="0" y="200"/>
                    <a:pt x="56" y="259"/>
                    <a:pt x="133" y="259"/>
                  </a:cubicBezTo>
                  <a:cubicBezTo>
                    <a:pt x="209" y="259"/>
                    <a:pt x="265" y="200"/>
                    <a:pt x="265" y="129"/>
                  </a:cubicBezTo>
                  <a:cubicBezTo>
                    <a:pt x="265" y="57"/>
                    <a:pt x="209" y="0"/>
                    <a:pt x="133" y="0"/>
                  </a:cubicBezTo>
                  <a:close/>
                  <a:moveTo>
                    <a:pt x="133" y="198"/>
                  </a:moveTo>
                  <a:cubicBezTo>
                    <a:pt x="95" y="198"/>
                    <a:pt x="69" y="169"/>
                    <a:pt x="69" y="132"/>
                  </a:cubicBezTo>
                  <a:cubicBezTo>
                    <a:pt x="69" y="95"/>
                    <a:pt x="95" y="66"/>
                    <a:pt x="133" y="66"/>
                  </a:cubicBezTo>
                  <a:cubicBezTo>
                    <a:pt x="170" y="66"/>
                    <a:pt x="196" y="95"/>
                    <a:pt x="196" y="132"/>
                  </a:cubicBezTo>
                  <a:cubicBezTo>
                    <a:pt x="196" y="169"/>
                    <a:pt x="170" y="198"/>
                    <a:pt x="133" y="1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3" name="Freeform: Shape 42"/>
            <p:cNvSpPr/>
            <p:nvPr/>
          </p:nvSpPr>
          <p:spPr>
            <a:xfrm>
              <a:off x="3333240" y="2550960"/>
              <a:ext cx="62280" cy="932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174" h="260">
                  <a:moveTo>
                    <a:pt x="92" y="0"/>
                  </a:moveTo>
                  <a:cubicBezTo>
                    <a:pt x="34" y="0"/>
                    <a:pt x="0" y="32"/>
                    <a:pt x="0" y="77"/>
                  </a:cubicBezTo>
                  <a:cubicBezTo>
                    <a:pt x="0" y="120"/>
                    <a:pt x="29" y="138"/>
                    <a:pt x="63" y="149"/>
                  </a:cubicBezTo>
                  <a:cubicBezTo>
                    <a:pt x="66" y="149"/>
                    <a:pt x="74" y="151"/>
                    <a:pt x="76" y="154"/>
                  </a:cubicBezTo>
                  <a:cubicBezTo>
                    <a:pt x="92" y="159"/>
                    <a:pt x="105" y="167"/>
                    <a:pt x="105" y="178"/>
                  </a:cubicBezTo>
                  <a:cubicBezTo>
                    <a:pt x="105" y="191"/>
                    <a:pt x="92" y="202"/>
                    <a:pt x="60" y="202"/>
                  </a:cubicBezTo>
                  <a:cubicBezTo>
                    <a:pt x="34" y="202"/>
                    <a:pt x="8" y="194"/>
                    <a:pt x="2" y="194"/>
                  </a:cubicBezTo>
                  <a:lnTo>
                    <a:pt x="2" y="252"/>
                  </a:lnTo>
                  <a:cubicBezTo>
                    <a:pt x="5" y="252"/>
                    <a:pt x="37" y="260"/>
                    <a:pt x="71" y="260"/>
                  </a:cubicBezTo>
                  <a:cubicBezTo>
                    <a:pt x="119" y="260"/>
                    <a:pt x="174" y="239"/>
                    <a:pt x="174" y="178"/>
                  </a:cubicBezTo>
                  <a:cubicBezTo>
                    <a:pt x="174" y="149"/>
                    <a:pt x="156" y="120"/>
                    <a:pt x="116" y="106"/>
                  </a:cubicBezTo>
                  <a:lnTo>
                    <a:pt x="98" y="101"/>
                  </a:lnTo>
                  <a:cubicBezTo>
                    <a:pt x="87" y="98"/>
                    <a:pt x="68" y="93"/>
                    <a:pt x="68" y="77"/>
                  </a:cubicBezTo>
                  <a:cubicBezTo>
                    <a:pt x="68" y="64"/>
                    <a:pt x="82" y="56"/>
                    <a:pt x="108" y="56"/>
                  </a:cubicBezTo>
                  <a:cubicBezTo>
                    <a:pt x="129" y="56"/>
                    <a:pt x="156" y="64"/>
                    <a:pt x="158" y="64"/>
                  </a:cubicBezTo>
                  <a:lnTo>
                    <a:pt x="158" y="8"/>
                  </a:lnTo>
                  <a:lnTo>
                    <a:pt x="153" y="8"/>
                  </a:lnTo>
                  <a:cubicBezTo>
                    <a:pt x="150" y="8"/>
                    <a:pt x="121" y="0"/>
                    <a:pt x="92" y="0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4" name="Freeform: Shape 43"/>
            <p:cNvSpPr/>
            <p:nvPr/>
          </p:nvSpPr>
          <p:spPr>
            <a:xfrm>
              <a:off x="313380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3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5" name="Freeform: Shape 44"/>
            <p:cNvSpPr/>
            <p:nvPr/>
          </p:nvSpPr>
          <p:spPr>
            <a:xfrm>
              <a:off x="3195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6" name="Freeform: Shape 45"/>
            <p:cNvSpPr/>
            <p:nvPr/>
          </p:nvSpPr>
          <p:spPr>
            <a:xfrm>
              <a:off x="325691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1" y="0"/>
                  </a:cubicBezTo>
                  <a:cubicBezTo>
                    <a:pt x="16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1" y="394"/>
                  </a:cubicBezTo>
                  <a:cubicBezTo>
                    <a:pt x="47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7" name="Freeform: Shape 46"/>
            <p:cNvSpPr/>
            <p:nvPr/>
          </p:nvSpPr>
          <p:spPr>
            <a:xfrm>
              <a:off x="3318840" y="2413800"/>
              <a:ext cx="2232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215">
                  <a:moveTo>
                    <a:pt x="63" y="32"/>
                  </a:moveTo>
                  <a:cubicBezTo>
                    <a:pt x="63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48" y="215"/>
                    <a:pt x="63" y="201"/>
                    <a:pt x="63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8" name="Freeform: Shape 47"/>
            <p:cNvSpPr/>
            <p:nvPr/>
          </p:nvSpPr>
          <p:spPr>
            <a:xfrm>
              <a:off x="337968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19" name="Freeform: Shape 48"/>
            <p:cNvSpPr/>
            <p:nvPr/>
          </p:nvSpPr>
          <p:spPr>
            <a:xfrm>
              <a:off x="344160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4" y="215"/>
                    <a:pt x="32" y="215"/>
                  </a:cubicBezTo>
                  <a:cubicBezTo>
                    <a:pt x="48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0" name="Freeform: Shape 49"/>
            <p:cNvSpPr/>
            <p:nvPr/>
          </p:nvSpPr>
          <p:spPr>
            <a:xfrm>
              <a:off x="3502799" y="2372040"/>
              <a:ext cx="22320" cy="14148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3" h="394">
                  <a:moveTo>
                    <a:pt x="63" y="31"/>
                  </a:moveTo>
                  <a:cubicBezTo>
                    <a:pt x="63" y="15"/>
                    <a:pt x="50" y="0"/>
                    <a:pt x="32" y="0"/>
                  </a:cubicBezTo>
                  <a:cubicBezTo>
                    <a:pt x="13" y="0"/>
                    <a:pt x="0" y="13"/>
                    <a:pt x="0" y="31"/>
                  </a:cubicBezTo>
                  <a:lnTo>
                    <a:pt x="0" y="362"/>
                  </a:lnTo>
                  <a:cubicBezTo>
                    <a:pt x="0" y="381"/>
                    <a:pt x="13" y="394"/>
                    <a:pt x="32" y="394"/>
                  </a:cubicBezTo>
                  <a:cubicBezTo>
                    <a:pt x="50" y="394"/>
                    <a:pt x="63" y="381"/>
                    <a:pt x="63" y="362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1" name="Freeform: Shape 50"/>
            <p:cNvSpPr/>
            <p:nvPr/>
          </p:nvSpPr>
          <p:spPr>
            <a:xfrm>
              <a:off x="3564720" y="2413800"/>
              <a:ext cx="22680" cy="770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215">
                  <a:moveTo>
                    <a:pt x="64" y="32"/>
                  </a:moveTo>
                  <a:cubicBezTo>
                    <a:pt x="64" y="16"/>
                    <a:pt x="50" y="0"/>
                    <a:pt x="32" y="0"/>
                  </a:cubicBezTo>
                  <a:cubicBezTo>
                    <a:pt x="16" y="0"/>
                    <a:pt x="0" y="13"/>
                    <a:pt x="0" y="32"/>
                  </a:cubicBezTo>
                  <a:lnTo>
                    <a:pt x="0" y="183"/>
                  </a:lnTo>
                  <a:cubicBezTo>
                    <a:pt x="0" y="201"/>
                    <a:pt x="13" y="215"/>
                    <a:pt x="32" y="215"/>
                  </a:cubicBezTo>
                  <a:cubicBezTo>
                    <a:pt x="50" y="215"/>
                    <a:pt x="64" y="201"/>
                    <a:pt x="64" y="183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  <p:sp>
          <p:nvSpPr>
            <p:cNvPr id="22" name="Freeform: Shape 51"/>
            <p:cNvSpPr/>
            <p:nvPr/>
          </p:nvSpPr>
          <p:spPr>
            <a:xfrm>
              <a:off x="3625560" y="2445120"/>
              <a:ext cx="22680" cy="46440"/>
            </a:xfrm>
            <a:custGeom>
              <a:avLst/>
              <a:gdLst/>
              <a:ahLst/>
              <a:cxnLst>
                <a:cxn ang="3cd4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64" h="130">
                  <a:moveTo>
                    <a:pt x="64" y="32"/>
                  </a:moveTo>
                  <a:cubicBezTo>
                    <a:pt x="64" y="16"/>
                    <a:pt x="51" y="0"/>
                    <a:pt x="32" y="0"/>
                  </a:cubicBezTo>
                  <a:cubicBezTo>
                    <a:pt x="16" y="0"/>
                    <a:pt x="0" y="14"/>
                    <a:pt x="0" y="32"/>
                  </a:cubicBezTo>
                  <a:lnTo>
                    <a:pt x="0" y="98"/>
                  </a:lnTo>
                  <a:cubicBezTo>
                    <a:pt x="0" y="117"/>
                    <a:pt x="14" y="130"/>
                    <a:pt x="32" y="130"/>
                  </a:cubicBezTo>
                  <a:cubicBezTo>
                    <a:pt x="48" y="130"/>
                    <a:pt x="64" y="117"/>
                    <a:pt x="64" y="98"/>
                  </a:cubicBezTo>
                  <a:close/>
                </a:path>
              </a:pathLst>
            </a:custGeom>
            <a:grpFill/>
            <a:ln cap="flat">
              <a:noFill/>
              <a:prstDash val="solid"/>
            </a:ln>
          </p:spPr>
          <p:txBody>
            <a:bodyPr vert="horz" wrap="none" lIns="90000" tIns="45000" rIns="90000" bIns="45000" anchor="ctr" anchorCtr="1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>
                <a:ln>
                  <a:noFill/>
                </a:ln>
                <a:latin typeface="Arial" pitchFamily="18"/>
                <a:ea typeface="Arial Unicode MS" pitchFamily="2"/>
                <a:cs typeface="Arial Unicode MS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56763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4874833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5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 userDrawn="1"/>
        </p:nvSpPr>
        <p:spPr bwMode="auto">
          <a:xfrm>
            <a:off x="0" y="-2541"/>
            <a:ext cx="9144000" cy="5146041"/>
          </a:xfrm>
          <a:prstGeom prst="rect">
            <a:avLst/>
          </a:prstGeom>
          <a:solidFill>
            <a:srgbClr val="00BCEB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16" name="Rectangle 15"/>
          <p:cNvSpPr/>
          <p:nvPr userDrawn="1"/>
        </p:nvSpPr>
        <p:spPr bwMode="auto">
          <a:xfrm>
            <a:off x="4588184" y="-2541"/>
            <a:ext cx="4555816" cy="5146041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US" sz="1400" dirty="0" err="1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0" y="3324643"/>
            <a:ext cx="9144000" cy="1844020"/>
            <a:chOff x="0" y="3324643"/>
            <a:chExt cx="9144000" cy="1844020"/>
          </a:xfrm>
          <a:solidFill>
            <a:srgbClr val="00BCEB"/>
          </a:solidFill>
        </p:grpSpPr>
        <p:grpSp>
          <p:nvGrpSpPr>
            <p:cNvPr id="18" name="Group 17"/>
            <p:cNvGrpSpPr/>
            <p:nvPr/>
          </p:nvGrpSpPr>
          <p:grpSpPr>
            <a:xfrm>
              <a:off x="0" y="3324643"/>
              <a:ext cx="9144000" cy="1709204"/>
              <a:chOff x="2676240" y="1391040"/>
              <a:chExt cx="5323319" cy="995040"/>
            </a:xfrm>
            <a:grpFill/>
          </p:grpSpPr>
          <p:sp>
            <p:nvSpPr>
              <p:cNvPr id="20" name="Freeform: Shape 1"/>
              <p:cNvSpPr/>
              <p:nvPr/>
            </p:nvSpPr>
            <p:spPr>
              <a:xfrm>
                <a:off x="2676240" y="2204280"/>
                <a:ext cx="5323318" cy="181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4804" h="506">
                    <a:moveTo>
                      <a:pt x="7403" y="506"/>
                    </a:moveTo>
                    <a:lnTo>
                      <a:pt x="0" y="506"/>
                    </a:lnTo>
                    <a:lnTo>
                      <a:pt x="0" y="0"/>
                    </a:lnTo>
                    <a:lnTo>
                      <a:pt x="14804" y="0"/>
                    </a:lnTo>
                    <a:lnTo>
                      <a:pt x="14804" y="50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1" name="Freeform: Shape 2"/>
              <p:cNvSpPr/>
              <p:nvPr/>
            </p:nvSpPr>
            <p:spPr>
              <a:xfrm>
                <a:off x="4409279" y="2031841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2" name="Freeform: Shape 3"/>
              <p:cNvSpPr/>
              <p:nvPr/>
            </p:nvSpPr>
            <p:spPr>
              <a:xfrm>
                <a:off x="4554360" y="2088721"/>
                <a:ext cx="32760" cy="26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2" h="734">
                    <a:moveTo>
                      <a:pt x="46" y="734"/>
                    </a:moveTo>
                    <a:lnTo>
                      <a:pt x="0" y="734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73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3" name="Freeform: Shape 4"/>
              <p:cNvSpPr/>
              <p:nvPr/>
            </p:nvSpPr>
            <p:spPr>
              <a:xfrm>
                <a:off x="4733279" y="1795321"/>
                <a:ext cx="6840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1" h="1462">
                    <a:moveTo>
                      <a:pt x="96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4" name="Freeform: Shape 5"/>
              <p:cNvSpPr/>
              <p:nvPr/>
            </p:nvSpPr>
            <p:spPr>
              <a:xfrm>
                <a:off x="4659120" y="2103122"/>
                <a:ext cx="11484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0" h="588">
                    <a:moveTo>
                      <a:pt x="160" y="588"/>
                    </a:moveTo>
                    <a:lnTo>
                      <a:pt x="0" y="588"/>
                    </a:lnTo>
                    <a:lnTo>
                      <a:pt x="0" y="0"/>
                    </a:lnTo>
                    <a:lnTo>
                      <a:pt x="320" y="0"/>
                    </a:lnTo>
                    <a:lnTo>
                      <a:pt x="320" y="58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5" name="Freeform: Shape 6"/>
              <p:cNvSpPr/>
              <p:nvPr/>
            </p:nvSpPr>
            <p:spPr>
              <a:xfrm>
                <a:off x="4938479" y="2107802"/>
                <a:ext cx="571680" cy="148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589" h="413">
                    <a:moveTo>
                      <a:pt x="794" y="413"/>
                    </a:moveTo>
                    <a:lnTo>
                      <a:pt x="0" y="413"/>
                    </a:lnTo>
                    <a:lnTo>
                      <a:pt x="0" y="0"/>
                    </a:lnTo>
                    <a:lnTo>
                      <a:pt x="1589" y="0"/>
                    </a:lnTo>
                    <a:lnTo>
                      <a:pt x="1589" y="41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6" name="Freeform: Shape 7"/>
              <p:cNvSpPr/>
              <p:nvPr/>
            </p:nvSpPr>
            <p:spPr>
              <a:xfrm>
                <a:off x="4640040" y="2163242"/>
                <a:ext cx="783359" cy="7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77" h="214">
                    <a:moveTo>
                      <a:pt x="1088" y="214"/>
                    </a:moveTo>
                    <a:lnTo>
                      <a:pt x="0" y="214"/>
                    </a:lnTo>
                    <a:lnTo>
                      <a:pt x="0" y="0"/>
                    </a:lnTo>
                    <a:lnTo>
                      <a:pt x="2177" y="0"/>
                    </a:lnTo>
                    <a:lnTo>
                      <a:pt x="2177" y="21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7" name="Freeform: Shape 8"/>
              <p:cNvSpPr/>
              <p:nvPr/>
            </p:nvSpPr>
            <p:spPr>
              <a:xfrm>
                <a:off x="3107159" y="2031841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8" name="Freeform: Shape 9"/>
              <p:cNvSpPr/>
              <p:nvPr/>
            </p:nvSpPr>
            <p:spPr>
              <a:xfrm>
                <a:off x="7894078" y="2031841"/>
                <a:ext cx="105480" cy="326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94" h="908">
                    <a:moveTo>
                      <a:pt x="147" y="908"/>
                    </a:moveTo>
                    <a:lnTo>
                      <a:pt x="0" y="908"/>
                    </a:lnTo>
                    <a:lnTo>
                      <a:pt x="0" y="0"/>
                    </a:lnTo>
                    <a:lnTo>
                      <a:pt x="294" y="0"/>
                    </a:lnTo>
                    <a:lnTo>
                      <a:pt x="294" y="90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29" name="Freeform: Shape 10"/>
              <p:cNvSpPr/>
              <p:nvPr/>
            </p:nvSpPr>
            <p:spPr>
              <a:xfrm>
                <a:off x="3252239" y="2088721"/>
                <a:ext cx="32760" cy="263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2" h="734">
                    <a:moveTo>
                      <a:pt x="46" y="734"/>
                    </a:moveTo>
                    <a:lnTo>
                      <a:pt x="0" y="734"/>
                    </a:lnTo>
                    <a:lnTo>
                      <a:pt x="0" y="0"/>
                    </a:lnTo>
                    <a:lnTo>
                      <a:pt x="92" y="0"/>
                    </a:lnTo>
                    <a:lnTo>
                      <a:pt x="92" y="73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0" name="Freeform: Shape 11"/>
              <p:cNvSpPr/>
              <p:nvPr/>
            </p:nvSpPr>
            <p:spPr>
              <a:xfrm>
                <a:off x="3432239" y="1795321"/>
                <a:ext cx="6840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1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1" y="0"/>
                    </a:lnTo>
                    <a:lnTo>
                      <a:pt x="191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1" name="Freeform: Shape 12"/>
              <p:cNvSpPr/>
              <p:nvPr/>
            </p:nvSpPr>
            <p:spPr>
              <a:xfrm>
                <a:off x="3524759" y="1795321"/>
                <a:ext cx="6804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0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0" y="0"/>
                    </a:lnTo>
                    <a:lnTo>
                      <a:pt x="190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2" name="Freeform: Shape 13"/>
              <p:cNvSpPr/>
              <p:nvPr/>
            </p:nvSpPr>
            <p:spPr>
              <a:xfrm>
                <a:off x="3617279" y="1795321"/>
                <a:ext cx="68040" cy="5259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90" h="1462">
                    <a:moveTo>
                      <a:pt x="95" y="1462"/>
                    </a:moveTo>
                    <a:lnTo>
                      <a:pt x="0" y="1462"/>
                    </a:lnTo>
                    <a:lnTo>
                      <a:pt x="0" y="0"/>
                    </a:lnTo>
                    <a:lnTo>
                      <a:pt x="190" y="0"/>
                    </a:lnTo>
                    <a:lnTo>
                      <a:pt x="190" y="146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3" name="Freeform: Shape 14"/>
              <p:cNvSpPr/>
              <p:nvPr/>
            </p:nvSpPr>
            <p:spPr>
              <a:xfrm>
                <a:off x="3357720" y="2103122"/>
                <a:ext cx="11520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21" h="588">
                    <a:moveTo>
                      <a:pt x="161" y="588"/>
                    </a:moveTo>
                    <a:lnTo>
                      <a:pt x="0" y="588"/>
                    </a:lnTo>
                    <a:lnTo>
                      <a:pt x="0" y="0"/>
                    </a:lnTo>
                    <a:lnTo>
                      <a:pt x="321" y="0"/>
                    </a:lnTo>
                    <a:lnTo>
                      <a:pt x="321" y="58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4" name="Freeform: Shape 15"/>
              <p:cNvSpPr/>
              <p:nvPr/>
            </p:nvSpPr>
            <p:spPr>
              <a:xfrm>
                <a:off x="3337920" y="2163242"/>
                <a:ext cx="782999" cy="76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176" h="214">
                    <a:moveTo>
                      <a:pt x="1088" y="214"/>
                    </a:moveTo>
                    <a:lnTo>
                      <a:pt x="0" y="214"/>
                    </a:lnTo>
                    <a:lnTo>
                      <a:pt x="0" y="0"/>
                    </a:lnTo>
                    <a:lnTo>
                      <a:pt x="2176" y="0"/>
                    </a:lnTo>
                    <a:lnTo>
                      <a:pt x="2176" y="214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5" name="Freeform: Shape 16"/>
              <p:cNvSpPr/>
              <p:nvPr/>
            </p:nvSpPr>
            <p:spPr>
              <a:xfrm>
                <a:off x="4827960" y="1766522"/>
                <a:ext cx="67320" cy="4276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8" h="1189">
                    <a:moveTo>
                      <a:pt x="94" y="1189"/>
                    </a:moveTo>
                    <a:lnTo>
                      <a:pt x="0" y="1189"/>
                    </a:lnTo>
                    <a:lnTo>
                      <a:pt x="0" y="0"/>
                    </a:lnTo>
                    <a:lnTo>
                      <a:pt x="188" y="0"/>
                    </a:lnTo>
                    <a:lnTo>
                      <a:pt x="188" y="1189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6" name="Freeform: Shape 17"/>
              <p:cNvSpPr/>
              <p:nvPr/>
            </p:nvSpPr>
            <p:spPr>
              <a:xfrm>
                <a:off x="4920120" y="1765802"/>
                <a:ext cx="67320" cy="52488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88" h="1459">
                    <a:moveTo>
                      <a:pt x="0" y="1459"/>
                    </a:moveTo>
                    <a:lnTo>
                      <a:pt x="188" y="1459"/>
                    </a:lnTo>
                    <a:lnTo>
                      <a:pt x="188" y="3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7" name="Freeform: Shape 18"/>
              <p:cNvSpPr/>
              <p:nvPr/>
            </p:nvSpPr>
            <p:spPr>
              <a:xfrm>
                <a:off x="5095800" y="1842841"/>
                <a:ext cx="149040" cy="74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15" h="207">
                    <a:moveTo>
                      <a:pt x="208" y="207"/>
                    </a:moveTo>
                    <a:lnTo>
                      <a:pt x="0" y="207"/>
                    </a:lnTo>
                    <a:lnTo>
                      <a:pt x="0" y="0"/>
                    </a:lnTo>
                    <a:lnTo>
                      <a:pt x="415" y="0"/>
                    </a:lnTo>
                    <a:lnTo>
                      <a:pt x="415" y="207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8" name="Freeform: Shape 19"/>
              <p:cNvSpPr/>
              <p:nvPr/>
            </p:nvSpPr>
            <p:spPr>
              <a:xfrm>
                <a:off x="5043240" y="1868762"/>
                <a:ext cx="420840" cy="307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170" h="855">
                    <a:moveTo>
                      <a:pt x="286" y="217"/>
                    </a:moveTo>
                    <a:lnTo>
                      <a:pt x="286" y="174"/>
                    </a:lnTo>
                    <a:lnTo>
                      <a:pt x="1170" y="174"/>
                    </a:lnTo>
                    <a:lnTo>
                      <a:pt x="1170" y="0"/>
                    </a:lnTo>
                    <a:lnTo>
                      <a:pt x="0" y="0"/>
                    </a:lnTo>
                    <a:lnTo>
                      <a:pt x="0" y="855"/>
                    </a:lnTo>
                    <a:lnTo>
                      <a:pt x="1170" y="855"/>
                    </a:lnTo>
                    <a:lnTo>
                      <a:pt x="1170" y="664"/>
                    </a:lnTo>
                    <a:lnTo>
                      <a:pt x="286" y="664"/>
                    </a:lnTo>
                    <a:lnTo>
                      <a:pt x="286" y="622"/>
                    </a:lnTo>
                    <a:lnTo>
                      <a:pt x="1170" y="622"/>
                    </a:lnTo>
                    <a:lnTo>
                      <a:pt x="1170" y="574"/>
                    </a:lnTo>
                    <a:lnTo>
                      <a:pt x="286" y="574"/>
                    </a:lnTo>
                    <a:lnTo>
                      <a:pt x="286" y="535"/>
                    </a:lnTo>
                    <a:lnTo>
                      <a:pt x="1170" y="535"/>
                    </a:lnTo>
                    <a:lnTo>
                      <a:pt x="1170" y="484"/>
                    </a:lnTo>
                    <a:lnTo>
                      <a:pt x="286" y="484"/>
                    </a:lnTo>
                    <a:lnTo>
                      <a:pt x="286" y="445"/>
                    </a:lnTo>
                    <a:lnTo>
                      <a:pt x="1170" y="445"/>
                    </a:lnTo>
                    <a:lnTo>
                      <a:pt x="1170" y="397"/>
                    </a:lnTo>
                    <a:lnTo>
                      <a:pt x="286" y="397"/>
                    </a:lnTo>
                    <a:lnTo>
                      <a:pt x="286" y="355"/>
                    </a:lnTo>
                    <a:lnTo>
                      <a:pt x="1170" y="355"/>
                    </a:lnTo>
                    <a:lnTo>
                      <a:pt x="1170" y="307"/>
                    </a:lnTo>
                    <a:lnTo>
                      <a:pt x="286" y="307"/>
                    </a:lnTo>
                    <a:lnTo>
                      <a:pt x="286" y="265"/>
                    </a:lnTo>
                    <a:lnTo>
                      <a:pt x="1170" y="265"/>
                    </a:lnTo>
                    <a:lnTo>
                      <a:pt x="1170" y="217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39" name="Freeform: Shape 20"/>
              <p:cNvSpPr/>
              <p:nvPr/>
            </p:nvSpPr>
            <p:spPr>
              <a:xfrm>
                <a:off x="5657759" y="1989720"/>
                <a:ext cx="35604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0" h="877">
                    <a:moveTo>
                      <a:pt x="678" y="0"/>
                    </a:moveTo>
                    <a:lnTo>
                      <a:pt x="678" y="410"/>
                    </a:lnTo>
                    <a:lnTo>
                      <a:pt x="410" y="410"/>
                    </a:lnTo>
                    <a:lnTo>
                      <a:pt x="410" y="479"/>
                    </a:lnTo>
                    <a:lnTo>
                      <a:pt x="0" y="479"/>
                    </a:lnTo>
                    <a:lnTo>
                      <a:pt x="0" y="723"/>
                    </a:lnTo>
                    <a:lnTo>
                      <a:pt x="678" y="723"/>
                    </a:lnTo>
                    <a:lnTo>
                      <a:pt x="678" y="877"/>
                    </a:lnTo>
                    <a:lnTo>
                      <a:pt x="990" y="877"/>
                    </a:lnTo>
                    <a:lnTo>
                      <a:pt x="99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0" name="Freeform: Shape 21"/>
              <p:cNvSpPr/>
              <p:nvPr/>
            </p:nvSpPr>
            <p:spPr>
              <a:xfrm>
                <a:off x="6043678" y="1942920"/>
                <a:ext cx="175320" cy="3859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88" h="1073">
                    <a:moveTo>
                      <a:pt x="244" y="1073"/>
                    </a:moveTo>
                    <a:lnTo>
                      <a:pt x="0" y="1073"/>
                    </a:lnTo>
                    <a:lnTo>
                      <a:pt x="0" y="0"/>
                    </a:lnTo>
                    <a:lnTo>
                      <a:pt x="488" y="0"/>
                    </a:lnTo>
                    <a:lnTo>
                      <a:pt x="488" y="107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1" name="Freeform: Shape 22"/>
              <p:cNvSpPr/>
              <p:nvPr/>
            </p:nvSpPr>
            <p:spPr>
              <a:xfrm>
                <a:off x="6156359" y="2048041"/>
                <a:ext cx="109080" cy="2271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4" h="632">
                    <a:moveTo>
                      <a:pt x="152" y="632"/>
                    </a:moveTo>
                    <a:lnTo>
                      <a:pt x="0" y="632"/>
                    </a:lnTo>
                    <a:lnTo>
                      <a:pt x="0" y="0"/>
                    </a:lnTo>
                    <a:lnTo>
                      <a:pt x="304" y="0"/>
                    </a:lnTo>
                    <a:lnTo>
                      <a:pt x="304" y="63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2" name="Freeform: Shape 23"/>
              <p:cNvSpPr/>
              <p:nvPr/>
            </p:nvSpPr>
            <p:spPr>
              <a:xfrm>
                <a:off x="6084719" y="1850401"/>
                <a:ext cx="112320" cy="284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3" h="792">
                    <a:moveTo>
                      <a:pt x="156" y="792"/>
                    </a:moveTo>
                    <a:lnTo>
                      <a:pt x="0" y="792"/>
                    </a:lnTo>
                    <a:lnTo>
                      <a:pt x="0" y="0"/>
                    </a:lnTo>
                    <a:lnTo>
                      <a:pt x="313" y="0"/>
                    </a:lnTo>
                    <a:lnTo>
                      <a:pt x="313" y="792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3" name="Freeform: Shape 24"/>
              <p:cNvSpPr/>
              <p:nvPr/>
            </p:nvSpPr>
            <p:spPr>
              <a:xfrm>
                <a:off x="4007879" y="1970641"/>
                <a:ext cx="35640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1" h="877">
                    <a:moveTo>
                      <a:pt x="313" y="0"/>
                    </a:moveTo>
                    <a:lnTo>
                      <a:pt x="313" y="411"/>
                    </a:lnTo>
                    <a:lnTo>
                      <a:pt x="580" y="411"/>
                    </a:lnTo>
                    <a:lnTo>
                      <a:pt x="580" y="479"/>
                    </a:lnTo>
                    <a:lnTo>
                      <a:pt x="991" y="479"/>
                    </a:lnTo>
                    <a:lnTo>
                      <a:pt x="991" y="723"/>
                    </a:lnTo>
                    <a:lnTo>
                      <a:pt x="313" y="723"/>
                    </a:lnTo>
                    <a:lnTo>
                      <a:pt x="313" y="877"/>
                    </a:lnTo>
                    <a:lnTo>
                      <a:pt x="0" y="87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4" name="Freeform: Shape 25"/>
              <p:cNvSpPr/>
              <p:nvPr/>
            </p:nvSpPr>
            <p:spPr>
              <a:xfrm>
                <a:off x="3802320" y="1924920"/>
                <a:ext cx="174960" cy="3855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87" h="1072">
                    <a:moveTo>
                      <a:pt x="243" y="0"/>
                    </a:moveTo>
                    <a:lnTo>
                      <a:pt x="487" y="0"/>
                    </a:lnTo>
                    <a:lnTo>
                      <a:pt x="487" y="1072"/>
                    </a:lnTo>
                    <a:lnTo>
                      <a:pt x="0" y="107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5" name="Freeform: Shape 26"/>
              <p:cNvSpPr/>
              <p:nvPr/>
            </p:nvSpPr>
            <p:spPr>
              <a:xfrm>
                <a:off x="3755880" y="2027520"/>
                <a:ext cx="109080" cy="2275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04" h="633">
                    <a:moveTo>
                      <a:pt x="152" y="0"/>
                    </a:moveTo>
                    <a:lnTo>
                      <a:pt x="304" y="0"/>
                    </a:lnTo>
                    <a:lnTo>
                      <a:pt x="304" y="633"/>
                    </a:lnTo>
                    <a:lnTo>
                      <a:pt x="0" y="633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6" name="Freeform: Shape 27"/>
              <p:cNvSpPr/>
              <p:nvPr/>
            </p:nvSpPr>
            <p:spPr>
              <a:xfrm>
                <a:off x="3823920" y="1830600"/>
                <a:ext cx="112320" cy="2847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13" h="792">
                    <a:moveTo>
                      <a:pt x="156" y="0"/>
                    </a:moveTo>
                    <a:lnTo>
                      <a:pt x="313" y="0"/>
                    </a:lnTo>
                    <a:lnTo>
                      <a:pt x="313" y="792"/>
                    </a:lnTo>
                    <a:lnTo>
                      <a:pt x="0" y="79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7" name="Freeform: Shape 28"/>
              <p:cNvSpPr/>
              <p:nvPr/>
            </p:nvSpPr>
            <p:spPr>
              <a:xfrm>
                <a:off x="2777400" y="1970641"/>
                <a:ext cx="356040" cy="31536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90" h="877">
                    <a:moveTo>
                      <a:pt x="312" y="0"/>
                    </a:moveTo>
                    <a:lnTo>
                      <a:pt x="312" y="411"/>
                    </a:lnTo>
                    <a:lnTo>
                      <a:pt x="580" y="411"/>
                    </a:lnTo>
                    <a:lnTo>
                      <a:pt x="580" y="479"/>
                    </a:lnTo>
                    <a:lnTo>
                      <a:pt x="990" y="479"/>
                    </a:lnTo>
                    <a:lnTo>
                      <a:pt x="990" y="723"/>
                    </a:lnTo>
                    <a:lnTo>
                      <a:pt x="312" y="723"/>
                    </a:lnTo>
                    <a:lnTo>
                      <a:pt x="312" y="877"/>
                    </a:lnTo>
                    <a:lnTo>
                      <a:pt x="0" y="877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8" name="Freeform: Shape 29"/>
              <p:cNvSpPr/>
              <p:nvPr/>
            </p:nvSpPr>
            <p:spPr>
              <a:xfrm>
                <a:off x="6325200" y="1788481"/>
                <a:ext cx="308160" cy="5126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857" h="1425">
                    <a:moveTo>
                      <a:pt x="153" y="0"/>
                    </a:moveTo>
                    <a:lnTo>
                      <a:pt x="0" y="0"/>
                    </a:lnTo>
                    <a:lnTo>
                      <a:pt x="0" y="104"/>
                    </a:lnTo>
                    <a:lnTo>
                      <a:pt x="0" y="1425"/>
                    </a:lnTo>
                    <a:lnTo>
                      <a:pt x="153" y="1425"/>
                    </a:lnTo>
                    <a:lnTo>
                      <a:pt x="153" y="104"/>
                    </a:lnTo>
                    <a:lnTo>
                      <a:pt x="188" y="104"/>
                    </a:lnTo>
                    <a:lnTo>
                      <a:pt x="188" y="1181"/>
                    </a:lnTo>
                    <a:lnTo>
                      <a:pt x="214" y="1181"/>
                    </a:lnTo>
                    <a:lnTo>
                      <a:pt x="214" y="104"/>
                    </a:lnTo>
                    <a:lnTo>
                      <a:pt x="251" y="104"/>
                    </a:lnTo>
                    <a:lnTo>
                      <a:pt x="251" y="1181"/>
                    </a:lnTo>
                    <a:lnTo>
                      <a:pt x="278" y="1181"/>
                    </a:lnTo>
                    <a:lnTo>
                      <a:pt x="278" y="104"/>
                    </a:lnTo>
                    <a:lnTo>
                      <a:pt x="315" y="104"/>
                    </a:lnTo>
                    <a:lnTo>
                      <a:pt x="315" y="1181"/>
                    </a:lnTo>
                    <a:lnTo>
                      <a:pt x="341" y="1181"/>
                    </a:lnTo>
                    <a:lnTo>
                      <a:pt x="341" y="104"/>
                    </a:lnTo>
                    <a:lnTo>
                      <a:pt x="381" y="104"/>
                    </a:lnTo>
                    <a:lnTo>
                      <a:pt x="381" y="1181"/>
                    </a:lnTo>
                    <a:lnTo>
                      <a:pt x="407" y="1181"/>
                    </a:lnTo>
                    <a:lnTo>
                      <a:pt x="407" y="104"/>
                    </a:lnTo>
                    <a:lnTo>
                      <a:pt x="444" y="104"/>
                    </a:lnTo>
                    <a:lnTo>
                      <a:pt x="444" y="1181"/>
                    </a:lnTo>
                    <a:lnTo>
                      <a:pt x="471" y="1181"/>
                    </a:lnTo>
                    <a:lnTo>
                      <a:pt x="471" y="104"/>
                    </a:lnTo>
                    <a:lnTo>
                      <a:pt x="508" y="104"/>
                    </a:lnTo>
                    <a:lnTo>
                      <a:pt x="508" y="1181"/>
                    </a:lnTo>
                    <a:lnTo>
                      <a:pt x="534" y="1181"/>
                    </a:lnTo>
                    <a:lnTo>
                      <a:pt x="534" y="104"/>
                    </a:lnTo>
                    <a:lnTo>
                      <a:pt x="574" y="104"/>
                    </a:lnTo>
                    <a:lnTo>
                      <a:pt x="574" y="1181"/>
                    </a:lnTo>
                    <a:lnTo>
                      <a:pt x="601" y="1181"/>
                    </a:lnTo>
                    <a:lnTo>
                      <a:pt x="601" y="104"/>
                    </a:lnTo>
                    <a:lnTo>
                      <a:pt x="638" y="104"/>
                    </a:lnTo>
                    <a:lnTo>
                      <a:pt x="638" y="1181"/>
                    </a:lnTo>
                    <a:lnTo>
                      <a:pt x="664" y="1181"/>
                    </a:lnTo>
                    <a:lnTo>
                      <a:pt x="664" y="104"/>
                    </a:lnTo>
                    <a:lnTo>
                      <a:pt x="704" y="104"/>
                    </a:lnTo>
                    <a:lnTo>
                      <a:pt x="704" y="1181"/>
                    </a:lnTo>
                    <a:lnTo>
                      <a:pt x="728" y="1181"/>
                    </a:lnTo>
                    <a:lnTo>
                      <a:pt x="728" y="104"/>
                    </a:lnTo>
                    <a:lnTo>
                      <a:pt x="767" y="104"/>
                    </a:lnTo>
                    <a:lnTo>
                      <a:pt x="767" y="1181"/>
                    </a:lnTo>
                    <a:lnTo>
                      <a:pt x="794" y="1181"/>
                    </a:lnTo>
                    <a:lnTo>
                      <a:pt x="794" y="104"/>
                    </a:lnTo>
                    <a:lnTo>
                      <a:pt x="831" y="104"/>
                    </a:lnTo>
                    <a:lnTo>
                      <a:pt x="831" y="1181"/>
                    </a:lnTo>
                    <a:lnTo>
                      <a:pt x="857" y="1181"/>
                    </a:lnTo>
                    <a:lnTo>
                      <a:pt x="857" y="104"/>
                    </a:lnTo>
                    <a:lnTo>
                      <a:pt x="857" y="69"/>
                    </a:lnTo>
                    <a:lnTo>
                      <a:pt x="857" y="0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49" name="Freeform: Shape 30"/>
              <p:cNvSpPr/>
              <p:nvPr/>
            </p:nvSpPr>
            <p:spPr>
              <a:xfrm>
                <a:off x="6464159" y="1778041"/>
                <a:ext cx="895680" cy="452519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2489" h="1258">
                    <a:moveTo>
                      <a:pt x="1247" y="0"/>
                    </a:moveTo>
                    <a:lnTo>
                      <a:pt x="0" y="1258"/>
                    </a:lnTo>
                    <a:lnTo>
                      <a:pt x="2489" y="125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0" name="Freeform: Shape 31"/>
              <p:cNvSpPr/>
              <p:nvPr/>
            </p:nvSpPr>
            <p:spPr>
              <a:xfrm>
                <a:off x="7193519" y="1638001"/>
                <a:ext cx="381960" cy="59544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1062" h="1655">
                    <a:moveTo>
                      <a:pt x="980" y="0"/>
                    </a:moveTo>
                    <a:lnTo>
                      <a:pt x="882" y="0"/>
                    </a:lnTo>
                    <a:lnTo>
                      <a:pt x="882" y="193"/>
                    </a:lnTo>
                    <a:lnTo>
                      <a:pt x="794" y="193"/>
                    </a:lnTo>
                    <a:lnTo>
                      <a:pt x="794" y="344"/>
                    </a:lnTo>
                    <a:lnTo>
                      <a:pt x="273" y="344"/>
                    </a:lnTo>
                    <a:lnTo>
                      <a:pt x="273" y="193"/>
                    </a:lnTo>
                    <a:lnTo>
                      <a:pt x="185" y="193"/>
                    </a:lnTo>
                    <a:lnTo>
                      <a:pt x="185" y="0"/>
                    </a:lnTo>
                    <a:lnTo>
                      <a:pt x="87" y="0"/>
                    </a:lnTo>
                    <a:lnTo>
                      <a:pt x="87" y="193"/>
                    </a:lnTo>
                    <a:lnTo>
                      <a:pt x="0" y="193"/>
                    </a:lnTo>
                    <a:lnTo>
                      <a:pt x="0" y="1655"/>
                    </a:lnTo>
                    <a:lnTo>
                      <a:pt x="270" y="1655"/>
                    </a:lnTo>
                    <a:lnTo>
                      <a:pt x="270" y="1475"/>
                    </a:lnTo>
                    <a:lnTo>
                      <a:pt x="792" y="1475"/>
                    </a:lnTo>
                    <a:lnTo>
                      <a:pt x="792" y="1655"/>
                    </a:lnTo>
                    <a:lnTo>
                      <a:pt x="1062" y="1655"/>
                    </a:lnTo>
                    <a:lnTo>
                      <a:pt x="1062" y="193"/>
                    </a:lnTo>
                    <a:lnTo>
                      <a:pt x="980" y="193"/>
                    </a:lnTo>
                    <a:close/>
                    <a:moveTo>
                      <a:pt x="797" y="421"/>
                    </a:moveTo>
                    <a:lnTo>
                      <a:pt x="797" y="450"/>
                    </a:lnTo>
                    <a:lnTo>
                      <a:pt x="275" y="450"/>
                    </a:lnTo>
                    <a:lnTo>
                      <a:pt x="275" y="421"/>
                    </a:lnTo>
                    <a:close/>
                    <a:moveTo>
                      <a:pt x="275" y="1189"/>
                    </a:moveTo>
                    <a:lnTo>
                      <a:pt x="275" y="1160"/>
                    </a:lnTo>
                    <a:lnTo>
                      <a:pt x="797" y="1160"/>
                    </a:lnTo>
                    <a:lnTo>
                      <a:pt x="797" y="1189"/>
                    </a:lnTo>
                    <a:close/>
                    <a:moveTo>
                      <a:pt x="797" y="1266"/>
                    </a:moveTo>
                    <a:lnTo>
                      <a:pt x="797" y="1295"/>
                    </a:lnTo>
                    <a:lnTo>
                      <a:pt x="275" y="1295"/>
                    </a:lnTo>
                    <a:lnTo>
                      <a:pt x="275" y="1266"/>
                    </a:lnTo>
                    <a:close/>
                    <a:moveTo>
                      <a:pt x="275" y="1083"/>
                    </a:moveTo>
                    <a:lnTo>
                      <a:pt x="275" y="1054"/>
                    </a:lnTo>
                    <a:lnTo>
                      <a:pt x="797" y="1054"/>
                    </a:lnTo>
                    <a:lnTo>
                      <a:pt x="797" y="1083"/>
                    </a:lnTo>
                    <a:close/>
                    <a:moveTo>
                      <a:pt x="275" y="977"/>
                    </a:moveTo>
                    <a:lnTo>
                      <a:pt x="275" y="948"/>
                    </a:lnTo>
                    <a:lnTo>
                      <a:pt x="797" y="948"/>
                    </a:lnTo>
                    <a:lnTo>
                      <a:pt x="797" y="977"/>
                    </a:lnTo>
                    <a:close/>
                    <a:moveTo>
                      <a:pt x="275" y="871"/>
                    </a:moveTo>
                    <a:lnTo>
                      <a:pt x="275" y="842"/>
                    </a:lnTo>
                    <a:lnTo>
                      <a:pt x="797" y="842"/>
                    </a:lnTo>
                    <a:lnTo>
                      <a:pt x="797" y="871"/>
                    </a:lnTo>
                    <a:close/>
                    <a:moveTo>
                      <a:pt x="275" y="768"/>
                    </a:moveTo>
                    <a:lnTo>
                      <a:pt x="275" y="739"/>
                    </a:lnTo>
                    <a:lnTo>
                      <a:pt x="797" y="739"/>
                    </a:lnTo>
                    <a:lnTo>
                      <a:pt x="797" y="768"/>
                    </a:lnTo>
                    <a:close/>
                    <a:moveTo>
                      <a:pt x="275" y="662"/>
                    </a:moveTo>
                    <a:lnTo>
                      <a:pt x="275" y="633"/>
                    </a:lnTo>
                    <a:lnTo>
                      <a:pt x="797" y="633"/>
                    </a:lnTo>
                    <a:lnTo>
                      <a:pt x="797" y="662"/>
                    </a:lnTo>
                    <a:close/>
                    <a:moveTo>
                      <a:pt x="275" y="556"/>
                    </a:moveTo>
                    <a:lnTo>
                      <a:pt x="275" y="527"/>
                    </a:lnTo>
                    <a:lnTo>
                      <a:pt x="797" y="527"/>
                    </a:lnTo>
                    <a:lnTo>
                      <a:pt x="797" y="556"/>
                    </a:lnTo>
                    <a:close/>
                    <a:moveTo>
                      <a:pt x="275" y="1401"/>
                    </a:moveTo>
                    <a:lnTo>
                      <a:pt x="275" y="1372"/>
                    </a:lnTo>
                    <a:lnTo>
                      <a:pt x="797" y="1372"/>
                    </a:lnTo>
                    <a:lnTo>
                      <a:pt x="797" y="1401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1" name="Freeform: Shape 32"/>
              <p:cNvSpPr/>
              <p:nvPr/>
            </p:nvSpPr>
            <p:spPr>
              <a:xfrm>
                <a:off x="7260120" y="2180521"/>
                <a:ext cx="255960" cy="270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12" h="76">
                    <a:moveTo>
                      <a:pt x="356" y="76"/>
                    </a:moveTo>
                    <a:lnTo>
                      <a:pt x="0" y="76"/>
                    </a:lnTo>
                    <a:lnTo>
                      <a:pt x="0" y="0"/>
                    </a:lnTo>
                    <a:lnTo>
                      <a:pt x="712" y="0"/>
                    </a:lnTo>
                    <a:lnTo>
                      <a:pt x="712" y="76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2" name="Freeform: Shape 33"/>
              <p:cNvSpPr/>
              <p:nvPr/>
            </p:nvSpPr>
            <p:spPr>
              <a:xfrm>
                <a:off x="7714079" y="2033640"/>
                <a:ext cx="285480" cy="2113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794" h="588">
                    <a:moveTo>
                      <a:pt x="638" y="138"/>
                    </a:moveTo>
                    <a:lnTo>
                      <a:pt x="638" y="371"/>
                    </a:lnTo>
                    <a:lnTo>
                      <a:pt x="434" y="371"/>
                    </a:lnTo>
                    <a:lnTo>
                      <a:pt x="434" y="0"/>
                    </a:lnTo>
                    <a:lnTo>
                      <a:pt x="153" y="0"/>
                    </a:lnTo>
                    <a:lnTo>
                      <a:pt x="153" y="371"/>
                    </a:lnTo>
                    <a:lnTo>
                      <a:pt x="0" y="371"/>
                    </a:lnTo>
                    <a:lnTo>
                      <a:pt x="0" y="524"/>
                    </a:lnTo>
                    <a:lnTo>
                      <a:pt x="153" y="524"/>
                    </a:lnTo>
                    <a:lnTo>
                      <a:pt x="153" y="580"/>
                    </a:lnTo>
                    <a:lnTo>
                      <a:pt x="434" y="580"/>
                    </a:lnTo>
                    <a:lnTo>
                      <a:pt x="434" y="524"/>
                    </a:lnTo>
                    <a:lnTo>
                      <a:pt x="638" y="524"/>
                    </a:lnTo>
                    <a:lnTo>
                      <a:pt x="638" y="588"/>
                    </a:lnTo>
                    <a:lnTo>
                      <a:pt x="794" y="588"/>
                    </a:lnTo>
                    <a:lnTo>
                      <a:pt x="794" y="138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3" name="Freeform: Shape 34"/>
              <p:cNvSpPr/>
              <p:nvPr/>
            </p:nvSpPr>
            <p:spPr>
              <a:xfrm>
                <a:off x="5578560" y="1624680"/>
                <a:ext cx="123480" cy="58680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344" h="1631">
                    <a:moveTo>
                      <a:pt x="344" y="1626"/>
                    </a:moveTo>
                    <a:cubicBezTo>
                      <a:pt x="344" y="1620"/>
                      <a:pt x="260" y="977"/>
                      <a:pt x="260" y="582"/>
                    </a:cubicBezTo>
                    <a:cubicBezTo>
                      <a:pt x="260" y="190"/>
                      <a:pt x="260" y="161"/>
                      <a:pt x="273" y="50"/>
                    </a:cubicBezTo>
                    <a:lnTo>
                      <a:pt x="289" y="50"/>
                    </a:lnTo>
                    <a:lnTo>
                      <a:pt x="289" y="0"/>
                    </a:lnTo>
                    <a:lnTo>
                      <a:pt x="58" y="0"/>
                    </a:lnTo>
                    <a:lnTo>
                      <a:pt x="58" y="50"/>
                    </a:lnTo>
                    <a:lnTo>
                      <a:pt x="72" y="50"/>
                    </a:lnTo>
                    <a:cubicBezTo>
                      <a:pt x="85" y="161"/>
                      <a:pt x="85" y="190"/>
                      <a:pt x="85" y="582"/>
                    </a:cubicBezTo>
                    <a:cubicBezTo>
                      <a:pt x="85" y="977"/>
                      <a:pt x="0" y="1620"/>
                      <a:pt x="0" y="1626"/>
                    </a:cubicBezTo>
                    <a:lnTo>
                      <a:pt x="32" y="1631"/>
                    </a:lnTo>
                    <a:cubicBezTo>
                      <a:pt x="32" y="1626"/>
                      <a:pt x="77" y="1292"/>
                      <a:pt x="101" y="958"/>
                    </a:cubicBezTo>
                    <a:lnTo>
                      <a:pt x="101" y="1247"/>
                    </a:lnTo>
                    <a:lnTo>
                      <a:pt x="154" y="1247"/>
                    </a:lnTo>
                    <a:lnTo>
                      <a:pt x="154" y="1631"/>
                    </a:lnTo>
                    <a:lnTo>
                      <a:pt x="186" y="1631"/>
                    </a:lnTo>
                    <a:lnTo>
                      <a:pt x="186" y="1247"/>
                    </a:lnTo>
                    <a:lnTo>
                      <a:pt x="238" y="1247"/>
                    </a:lnTo>
                    <a:lnTo>
                      <a:pt x="238" y="964"/>
                    </a:lnTo>
                    <a:cubicBezTo>
                      <a:pt x="262" y="1295"/>
                      <a:pt x="307" y="1623"/>
                      <a:pt x="307" y="1628"/>
                    </a:cubicBezTo>
                    <a:close/>
                    <a:moveTo>
                      <a:pt x="117" y="175"/>
                    </a:moveTo>
                    <a:cubicBezTo>
                      <a:pt x="114" y="127"/>
                      <a:pt x="111" y="95"/>
                      <a:pt x="106" y="50"/>
                    </a:cubicBezTo>
                    <a:lnTo>
                      <a:pt x="156" y="50"/>
                    </a:lnTo>
                    <a:lnTo>
                      <a:pt x="156" y="175"/>
                    </a:lnTo>
                    <a:close/>
                    <a:moveTo>
                      <a:pt x="191" y="50"/>
                    </a:moveTo>
                    <a:lnTo>
                      <a:pt x="241" y="50"/>
                    </a:lnTo>
                    <a:cubicBezTo>
                      <a:pt x="236" y="95"/>
                      <a:pt x="233" y="127"/>
                      <a:pt x="231" y="175"/>
                    </a:cubicBezTo>
                    <a:lnTo>
                      <a:pt x="191" y="175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  <p:sp>
            <p:nvSpPr>
              <p:cNvPr id="54" name="Freeform: Shape 35"/>
              <p:cNvSpPr/>
              <p:nvPr/>
            </p:nvSpPr>
            <p:spPr>
              <a:xfrm>
                <a:off x="5569920" y="1391040"/>
                <a:ext cx="145440" cy="22572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405" h="628">
                    <a:moveTo>
                      <a:pt x="405" y="469"/>
                    </a:moveTo>
                    <a:lnTo>
                      <a:pt x="355" y="469"/>
                    </a:lnTo>
                    <a:lnTo>
                      <a:pt x="297" y="424"/>
                    </a:lnTo>
                    <a:lnTo>
                      <a:pt x="270" y="424"/>
                    </a:lnTo>
                    <a:lnTo>
                      <a:pt x="270" y="400"/>
                    </a:lnTo>
                    <a:lnTo>
                      <a:pt x="225" y="400"/>
                    </a:lnTo>
                    <a:lnTo>
                      <a:pt x="225" y="90"/>
                    </a:lnTo>
                    <a:lnTo>
                      <a:pt x="210" y="90"/>
                    </a:lnTo>
                    <a:lnTo>
                      <a:pt x="210" y="0"/>
                    </a:lnTo>
                    <a:lnTo>
                      <a:pt x="196" y="0"/>
                    </a:lnTo>
                    <a:lnTo>
                      <a:pt x="196" y="90"/>
                    </a:lnTo>
                    <a:lnTo>
                      <a:pt x="180" y="90"/>
                    </a:lnTo>
                    <a:lnTo>
                      <a:pt x="180" y="400"/>
                    </a:lnTo>
                    <a:lnTo>
                      <a:pt x="135" y="400"/>
                    </a:lnTo>
                    <a:lnTo>
                      <a:pt x="135" y="424"/>
                    </a:lnTo>
                    <a:lnTo>
                      <a:pt x="104" y="424"/>
                    </a:lnTo>
                    <a:lnTo>
                      <a:pt x="48" y="469"/>
                    </a:lnTo>
                    <a:lnTo>
                      <a:pt x="0" y="469"/>
                    </a:lnTo>
                    <a:lnTo>
                      <a:pt x="0" y="503"/>
                    </a:lnTo>
                    <a:lnTo>
                      <a:pt x="43" y="503"/>
                    </a:lnTo>
                    <a:lnTo>
                      <a:pt x="85" y="628"/>
                    </a:lnTo>
                    <a:lnTo>
                      <a:pt x="329" y="628"/>
                    </a:lnTo>
                    <a:lnTo>
                      <a:pt x="366" y="503"/>
                    </a:lnTo>
                    <a:lnTo>
                      <a:pt x="405" y="503"/>
                    </a:lnTo>
                    <a:close/>
                  </a:path>
                </a:pathLst>
              </a:custGeom>
              <a:grpFill/>
              <a:ln cap="flat">
                <a:noFill/>
                <a:prstDash val="solid"/>
              </a:ln>
            </p:spPr>
            <p:txBody>
              <a:bodyPr vert="horz" wrap="none" lIns="90000" tIns="45000" rIns="90000" bIns="45000" anchor="ctr" anchorCtr="1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>
                  <a:ln>
                    <a:noFill/>
                  </a:ln>
                  <a:solidFill>
                    <a:schemeClr val="accent1"/>
                  </a:solidFill>
                  <a:latin typeface="Arial" pitchFamily="18"/>
                  <a:ea typeface="Arial Unicode MS" pitchFamily="2"/>
                  <a:cs typeface="Arial Unicode MS" pitchFamily="2"/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>
              <a:off x="0" y="4811221"/>
              <a:ext cx="9144000" cy="357442"/>
            </a:xfrm>
            <a:prstGeom prst="rect">
              <a:avLst/>
            </a:prstGeom>
            <a:grp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lIns="91440" tIns="45720" rIns="91440" bIns="45720" rtlCol="0" anchor="ctr"/>
            <a:lstStyle/>
            <a:p>
              <a:pPr algn="ctr" defTabSz="514350"/>
              <a:endParaRPr lang="en-US" sz="1400" dirty="0" err="1">
                <a:solidFill>
                  <a:schemeClr val="accent1"/>
                </a:solidFill>
                <a:ea typeface="Arial" pitchFamily="-107" charset="0"/>
                <a:cs typeface="Arial" pitchFamily="-107" charset="0"/>
                <a:sym typeface="Arial" pitchFamily="-107" charset="0"/>
              </a:endParaRPr>
            </a:p>
          </p:txBody>
        </p:sp>
      </p:grpSp>
      <p:sp>
        <p:nvSpPr>
          <p:cNvPr id="13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© </a:t>
            </a:r>
            <a:r>
              <a:rPr lang="en-US" sz="600" dirty="0" smtClean="0">
                <a:solidFill>
                  <a:srgbClr val="FFFFFF">
                    <a:alpha val="60000"/>
                  </a:srgbClr>
                </a:solidFill>
                <a:cs typeface="CiscoSans Thin"/>
              </a:rPr>
              <a:t>2017  </a:t>
            </a:r>
            <a:r>
              <a:rPr lang="en-US" sz="600" dirty="0">
                <a:solidFill>
                  <a:srgbClr val="FFFFFF">
                    <a:alpha val="60000"/>
                  </a:srgbClr>
                </a:solidFill>
                <a:cs typeface="CiscoSans Thin"/>
              </a:rPr>
              <a:t>Cisco and/or its affiliates. All rights reserved.   Cisco Public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>
                <a:solidFill>
                  <a:srgbClr val="FFFFFF">
                    <a:alpha val="60000"/>
                  </a:srgbClr>
                </a:solidFill>
              </a:rPr>
              <a:pPr/>
              <a:t>‹#›</a:t>
            </a:fld>
            <a:endParaRPr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03276" y="1347788"/>
            <a:ext cx="4075155" cy="285560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0928" indent="-223792">
              <a:lnSpc>
                <a:spcPct val="95000"/>
              </a:lnSpc>
              <a:spcBef>
                <a:spcPts val="1110"/>
              </a:spcBef>
              <a:buClrTx/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 marL="507895" indent="-215855">
              <a:lnSpc>
                <a:spcPct val="95000"/>
              </a:lnSpc>
              <a:spcBef>
                <a:spcPts val="450"/>
              </a:spcBef>
              <a:buClrTx/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cs typeface="CiscoSans ExtraLight"/>
              </a:defRPr>
            </a:lvl2pPr>
            <a:lvl3pPr marL="747558" indent="-171415">
              <a:buClrTx/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3pPr>
            <a:lvl4pPr marL="911035" indent="-171415">
              <a:buClrTx/>
              <a:buSzPct val="80000"/>
              <a:buFont typeface="Arial"/>
              <a:buChar char="•"/>
              <a:defRPr sz="1400" b="0" i="0">
                <a:solidFill>
                  <a:schemeClr val="bg1"/>
                </a:solidFill>
                <a:latin typeface="+mn-lt"/>
                <a:cs typeface="CiscoSans ExtraLight"/>
              </a:defRPr>
            </a:lvl4pPr>
            <a:lvl5pPr marL="1082450" indent="-168240">
              <a:buClrTx/>
              <a:buSzPct val="80000"/>
              <a:buFont typeface="Arial"/>
              <a:buChar char="•"/>
              <a:defRPr sz="1200" b="0" i="0">
                <a:solidFill>
                  <a:schemeClr val="bg1"/>
                </a:solidFill>
                <a:latin typeface="+mn-lt"/>
                <a:cs typeface="CiscoSans ExtraLight"/>
              </a:defRPr>
            </a:lvl5pPr>
          </a:lstStyle>
          <a:p>
            <a:pPr lvl="0"/>
            <a:r>
              <a:rPr lang="en-GB" dirty="0" smtClean="0"/>
              <a:t>First level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11" name="Title Placeholder 5"/>
          <p:cNvSpPr>
            <a:spLocks noGrp="1"/>
          </p:cNvSpPr>
          <p:nvPr>
            <p:ph type="title"/>
          </p:nvPr>
        </p:nvSpPr>
        <p:spPr bwMode="auto">
          <a:xfrm>
            <a:off x="356616" y="341313"/>
            <a:ext cx="4108704" cy="73183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1">
                    <a:alpha val="60000"/>
                  </a:schemeClr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48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729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4141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2925" y="218947"/>
            <a:ext cx="8513064" cy="765432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352925" y="1077913"/>
            <a:ext cx="8513064" cy="339883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8178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56616" y="384176"/>
            <a:ext cx="8513064" cy="434974"/>
          </a:xfrm>
        </p:spPr>
        <p:txBody>
          <a:bodyPr/>
          <a:lstStyle>
            <a:lvl1pPr>
              <a:defRPr baseline="0">
                <a:solidFill>
                  <a:schemeClr val="accent6"/>
                </a:solidFill>
              </a:defRPr>
            </a:lvl1pPr>
          </a:lstStyle>
          <a:p>
            <a:r>
              <a:rPr lang="en-US" dirty="0" smtClean="0"/>
              <a:t>Slide Title</a:t>
            </a:r>
            <a:endParaRPr lang="en-US" dirty="0"/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356616" y="1199409"/>
            <a:ext cx="8513064" cy="295212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356616" y="777134"/>
            <a:ext cx="8513064" cy="381000"/>
          </a:xfr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58191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/>
              <a:pPr/>
              <a:t>‹#›</a:t>
            </a:fld>
            <a:endParaRPr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356616" y="217715"/>
            <a:ext cx="8513064" cy="76543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528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22533" y="4946904"/>
            <a:ext cx="716863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rgbClr val="000000"/>
                </a:solidFill>
                <a:cs typeface="CiscoSans Thin"/>
              </a:defRPr>
            </a:lvl1pPr>
          </a:lstStyle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 dirty="0">
              <a:ea typeface="ＭＳ Ｐゴシック" charset="0"/>
            </a:endParaRPr>
          </a:p>
        </p:txBody>
      </p:sp>
      <p:sp>
        <p:nvSpPr>
          <p:cNvPr id="1026" name="Rectangle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356616" y="217715"/>
            <a:ext cx="8513064" cy="76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Arial" pitchFamily="34" charset="0"/>
              </a:rPr>
              <a:t>Slide Title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 userDrawn="1">
            <p:ph type="body" idx="1"/>
          </p:nvPr>
        </p:nvSpPr>
        <p:spPr bwMode="auto">
          <a:xfrm>
            <a:off x="356616" y="1079426"/>
            <a:ext cx="8513064" cy="330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dirty="0" smtClean="0">
                <a:sym typeface="Arial" pitchFamily="34" charset="0"/>
              </a:rPr>
              <a:t>Fourth level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409709" y="4884989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rgbClr val="000000"/>
                </a:solidFill>
                <a:latin typeface="+mn-lt"/>
                <a:ea typeface="+mn-ea"/>
                <a:cs typeface="CiscoSans Thin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</a:pPr>
            <a:fld id="{96A97DD0-5BE7-4856-A2A9-C42C6688E607}" type="slidenum">
              <a:rPr/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dirty="0"/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985510" y="4946904"/>
            <a:ext cx="2472136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algn="r" defTabSz="610744"/>
            <a:r>
              <a:rPr lang="en-US" sz="600" dirty="0">
                <a:solidFill>
                  <a:srgbClr val="000000"/>
                </a:solidFill>
                <a:ea typeface="ＭＳ Ｐゴシック" charset="0"/>
                <a:cs typeface="CiscoSans Thin"/>
              </a:rPr>
              <a:t>© </a:t>
            </a:r>
            <a:r>
              <a:rPr lang="en-US" sz="600" dirty="0" smtClean="0">
                <a:solidFill>
                  <a:srgbClr val="000000"/>
                </a:solidFill>
                <a:ea typeface="ＭＳ Ｐゴシック" charset="0"/>
                <a:cs typeface="CiscoSans Thin"/>
              </a:rPr>
              <a:t>2017  </a:t>
            </a:r>
            <a:r>
              <a:rPr lang="en-US" sz="600" dirty="0">
                <a:solidFill>
                  <a:srgbClr val="000000"/>
                </a:solidFill>
                <a:ea typeface="ＭＳ Ｐゴシック" charset="0"/>
                <a:cs typeface="CiscoSans Thin"/>
              </a:rPr>
              <a:t>Cisco and/or its affiliates. All rights reserved.   Cisco Public</a:t>
            </a:r>
          </a:p>
        </p:txBody>
      </p:sp>
    </p:spTree>
    <p:extLst>
      <p:ext uri="{BB962C8B-B14F-4D97-AF65-F5344CB8AC3E}">
        <p14:creationId xmlns:p14="http://schemas.microsoft.com/office/powerpoint/2010/main" val="146701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714" r:id="rId6"/>
    <p:sldLayoutId id="2147483715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8" r:id="rId14"/>
    <p:sldLayoutId id="2147483707" r:id="rId15"/>
    <p:sldLayoutId id="2147483711" r:id="rId16"/>
    <p:sldLayoutId id="2147483709" r:id="rId17"/>
    <p:sldLayoutId id="2147483712" r:id="rId18"/>
    <p:sldLayoutId id="2147483713" r:id="rId19"/>
    <p:sldLayoutId id="2147483687" r:id="rId20"/>
    <p:sldLayoutId id="2147483688" r:id="rId21"/>
    <p:sldLayoutId id="2147483689" r:id="rId22"/>
    <p:sldLayoutId id="2147483690" r:id="rId23"/>
    <p:sldLayoutId id="214748371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16" r:id="rId35"/>
    <p:sldLayoutId id="2147483729" r:id="rId36"/>
  </p:sldLayoutIdLst>
  <p:transition/>
  <p:timing>
    <p:tnLst>
      <p:par>
        <p:cTn id="1" dur="indefinite" restart="never" nodeType="tmRoot"/>
      </p:par>
    </p:tnLst>
  </p:timing>
  <p:hf hdr="0" dt="0"/>
  <p:txStyles>
    <p:titleStyle>
      <a:lvl1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lang="en-US" sz="2800" b="0" kern="1200" dirty="0" smtClean="0">
          <a:solidFill>
            <a:schemeClr val="accent6"/>
          </a:solidFill>
          <a:latin typeface="+mj-lt"/>
          <a:ea typeface="+mj-ea"/>
          <a:cs typeface="+mj-cs"/>
          <a:sym typeface="Arial" pitchFamily="34" charset="0"/>
        </a:defRPr>
      </a:lvl1pPr>
      <a:lvl2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2pPr>
      <a:lvl3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3pPr>
      <a:lvl4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4pPr>
      <a:lvl5pPr marL="6251" indent="-62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B1059D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34" charset="0"/>
        </a:defRPr>
      </a:lvl5pPr>
      <a:lvl6pPr marL="26342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6pPr>
      <a:lvl7pPr marL="52060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7pPr>
      <a:lvl8pPr marL="7777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8pPr>
      <a:lvl9pPr marL="1034951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700" b="1">
          <a:solidFill>
            <a:srgbClr val="1EB9E4"/>
          </a:solidFill>
          <a:latin typeface="Arial" pitchFamily="-107" charset="0"/>
          <a:ea typeface="Apple LiGothic Medium" pitchFamily="-107" charset="-120"/>
          <a:cs typeface="Apple LiGothic Medium" pitchFamily="-107" charset="-120"/>
          <a:sym typeface="Arial" pitchFamily="-107" charset="0"/>
        </a:defRPr>
      </a:lvl9pPr>
    </p:titleStyle>
    <p:bodyStyle>
      <a:lvl1pPr marL="187523" indent="-185738" algn="l" rtl="0" eaLnBrk="1" fontAlgn="base" hangingPunct="1">
        <a:lnSpc>
          <a:spcPct val="90000"/>
        </a:lnSpc>
        <a:spcBef>
          <a:spcPts val="12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8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386656" indent="-193775" algn="l" rtl="0" eaLnBrk="1" fontAlgn="base" hangingPunct="1">
        <a:lnSpc>
          <a:spcPct val="90000"/>
        </a:lnSpc>
        <a:spcBef>
          <a:spcPts val="4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6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546497" indent="-159842" algn="l" rtl="0" eaLnBrk="1" fontAlgn="base" hangingPunct="1">
        <a:lnSpc>
          <a:spcPct val="90000"/>
        </a:lnSpc>
        <a:spcBef>
          <a:spcPts val="2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706339" indent="-159842" algn="l" rtl="0" eaLnBrk="1" fontAlgn="base" hangingPunct="1">
        <a:lnSpc>
          <a:spcPct val="90000"/>
        </a:lnSpc>
        <a:spcBef>
          <a:spcPts val="2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defRPr sz="14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773311" indent="-66973" algn="l" rtl="0" eaLnBrk="1" fontAlgn="base" hangingPunct="1">
        <a:lnSpc>
          <a:spcPct val="95000"/>
        </a:lnSpc>
        <a:spcBef>
          <a:spcPts val="675"/>
        </a:spcBef>
        <a:spcAft>
          <a:spcPct val="0"/>
        </a:spcAft>
        <a:buClr>
          <a:srgbClr val="FFFFFF"/>
        </a:buClr>
        <a:buSzPct val="100000"/>
        <a:buFont typeface="Arial" pitchFamily="34" charset="0"/>
        <a:buChar char="»"/>
        <a:defRPr>
          <a:solidFill>
            <a:schemeClr val="tx2"/>
          </a:solidFill>
          <a:latin typeface="+mn-lt"/>
          <a:ea typeface="+mn-ea"/>
          <a:cs typeface="+mn-cs"/>
          <a:sym typeface="Arial" pitchFamily="34" charset="0"/>
        </a:defRPr>
      </a:lvl5pPr>
      <a:lvl6pPr marL="1416248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6pPr>
      <a:lvl7pPr marL="1673423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7pPr>
      <a:lvl8pPr marL="1930598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8pPr>
      <a:lvl9pPr marL="2187773" indent="-128588" algn="l" rtl="0" eaLnBrk="1" fontAlgn="base" hangingPunct="1">
        <a:lnSpc>
          <a:spcPct val="95000"/>
        </a:lnSpc>
        <a:spcBef>
          <a:spcPts val="1013"/>
        </a:spcBef>
        <a:spcAft>
          <a:spcPct val="0"/>
        </a:spcAft>
        <a:buClr>
          <a:srgbClr val="FFFFFF"/>
        </a:buClr>
        <a:buSzPct val="100000"/>
        <a:buFont typeface="Arial" pitchFamily="-107" charset="0"/>
        <a:buChar char="»"/>
        <a:defRPr>
          <a:solidFill>
            <a:schemeClr val="tx1"/>
          </a:solidFill>
          <a:latin typeface="+mn-lt"/>
          <a:ea typeface="+mn-ea"/>
          <a:cs typeface="+mn-cs"/>
          <a:sym typeface="Arial" pitchFamily="-107" charset="0"/>
        </a:defRPr>
      </a:lvl9pPr>
    </p:bodyStyle>
    <p:otherStyle>
      <a:defPPr>
        <a:defRPr lang="en-US"/>
      </a:defPPr>
      <a:lvl1pPr marL="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257175" rtl="0" eaLnBrk="1" latinLnBrk="0" hangingPunct="1">
        <a:defRPr sz="1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pos="5496" userDrawn="1">
          <p15:clr>
            <a:srgbClr val="F26B43"/>
          </p15:clr>
        </p15:guide>
        <p15:guide id="5" orient="horz" pos="5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liasing_(computing)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nishjangid/tutorials.git" TargetMode="External"/><Relationship Id="rId3" Type="http://schemas.openxmlformats.org/officeDocument/2006/relationships/hyperlink" Target="http://www.sigcomm.org/sites/default/files/ccr/papers/2014/Jul/0000000-0000004.pdf" TargetMode="External"/><Relationship Id="rId7" Type="http://schemas.openxmlformats.org/officeDocument/2006/relationships/hyperlink" Target="https://github.com/jafingerhut/p4-guid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iki.cisco.com/display/insasic/P4+Info" TargetMode="External"/><Relationship Id="rId5" Type="http://schemas.openxmlformats.org/officeDocument/2006/relationships/hyperlink" Target="http://p4lang.github.io/p4-spec/docs/P4-16-v1.0.0-spec.pdf" TargetMode="External"/><Relationship Id="rId4" Type="http://schemas.openxmlformats.org/officeDocument/2006/relationships/hyperlink" Target="https://github.com/p4lang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9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P4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Aditya </a:t>
            </a:r>
            <a:r>
              <a:rPr lang="en-US" dirty="0" err="1" smtClean="0"/>
              <a:t>dogra</a:t>
            </a:r>
            <a:r>
              <a:rPr lang="en-US" dirty="0" smtClean="0"/>
              <a:t> : addogra@cisco.com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98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" y="1428750"/>
            <a:ext cx="4494245" cy="259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4886"/>
          <a:stretch/>
        </p:blipFill>
        <p:spPr>
          <a:xfrm>
            <a:off x="4816728" y="1657350"/>
            <a:ext cx="4174872" cy="23622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-22482"/>
            <a:ext cx="8513064" cy="765432"/>
          </a:xfrm>
        </p:spPr>
        <p:txBody>
          <a:bodyPr/>
          <a:lstStyle/>
          <a:p>
            <a:r>
              <a:rPr lang="en-US" sz="4000" dirty="0" smtClean="0"/>
              <a:t>Let’s program whatever is left !!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46259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76350"/>
            <a:ext cx="4136749" cy="1752600"/>
          </a:xfrm>
        </p:spPr>
        <p:txBody>
          <a:bodyPr/>
          <a:lstStyle/>
          <a:p>
            <a:r>
              <a:rPr lang="en-US" sz="3200" dirty="0"/>
              <a:t>P4 - Programming Protocol-independent Packet Processors </a:t>
            </a:r>
            <a:endParaRPr lang="en-GB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>
                <a:solidFill>
                  <a:srgbClr val="FFFFFF">
                    <a:alpha val="60000"/>
                  </a:srgbClr>
                </a:solidFill>
              </a:rPr>
              <a:pPr/>
              <a:t>11</a:t>
            </a:fld>
            <a:endParaRPr lang="en-GB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0841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</a:t>
            </a:r>
            <a:r>
              <a:rPr lang="en-US" dirty="0"/>
              <a:t>G</a:t>
            </a:r>
            <a:r>
              <a:rPr lang="en-US" dirty="0" smtClean="0"/>
              <a:t>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1369218"/>
            <a:ext cx="7886700" cy="3480367"/>
          </a:xfrm>
        </p:spPr>
        <p:txBody>
          <a:bodyPr>
            <a:normAutofit/>
          </a:bodyPr>
          <a:lstStyle/>
          <a:p>
            <a:r>
              <a:rPr lang="en-US" dirty="0" smtClean="0"/>
              <a:t>Protocol Independence</a:t>
            </a:r>
          </a:p>
          <a:p>
            <a:r>
              <a:rPr lang="en-US" dirty="0" smtClean="0"/>
              <a:t>Target Independence</a:t>
            </a:r>
          </a:p>
          <a:p>
            <a:r>
              <a:rPr lang="en-US" dirty="0" smtClean="0"/>
              <a:t>Re-configurability in the field</a:t>
            </a:r>
          </a:p>
          <a:p>
            <a:r>
              <a:rPr lang="en-US" dirty="0" smtClean="0"/>
              <a:t>Low cost for testing new protocol development.</a:t>
            </a:r>
          </a:p>
        </p:txBody>
      </p:sp>
    </p:spTree>
    <p:extLst>
      <p:ext uri="{BB962C8B-B14F-4D97-AF65-F5344CB8AC3E}">
        <p14:creationId xmlns:p14="http://schemas.microsoft.com/office/powerpoint/2010/main" val="16072286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design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1369218"/>
            <a:ext cx="7886700" cy="3480367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Specify behavior of </a:t>
            </a:r>
            <a:r>
              <a:rPr lang="en-US" u="sng" dirty="0" smtClean="0"/>
              <a:t>part</a:t>
            </a:r>
            <a:r>
              <a:rPr lang="en-US" dirty="0" smtClean="0"/>
              <a:t> of a packet forwarding fast path</a:t>
            </a:r>
          </a:p>
          <a:p>
            <a:r>
              <a:rPr lang="en-US" dirty="0" smtClean="0"/>
              <a:t>Possible to compile to several kinds of targets, including:</a:t>
            </a:r>
          </a:p>
          <a:p>
            <a:pPr lvl="1"/>
            <a:r>
              <a:rPr lang="en-US" dirty="0" smtClean="0"/>
              <a:t>ASICs </a:t>
            </a:r>
            <a:r>
              <a:rPr lang="en-US" i="1" dirty="0" smtClean="0"/>
              <a:t>with enough flexibility designed into them</a:t>
            </a:r>
            <a:r>
              <a:rPr lang="en-US" dirty="0" smtClean="0"/>
              <a:t>, like </a:t>
            </a:r>
            <a:r>
              <a:rPr lang="en-US" dirty="0" err="1" smtClean="0"/>
              <a:t>Barefoot’s</a:t>
            </a:r>
            <a:r>
              <a:rPr lang="en-US" dirty="0" smtClean="0"/>
              <a:t> Tofino, and Cisco’s Doppler</a:t>
            </a:r>
          </a:p>
          <a:p>
            <a:pPr lvl="1"/>
            <a:r>
              <a:rPr lang="en-US" dirty="0" smtClean="0"/>
              <a:t>FPGAs</a:t>
            </a:r>
          </a:p>
          <a:p>
            <a:pPr lvl="1"/>
            <a:r>
              <a:rPr lang="en-US" dirty="0" smtClean="0"/>
              <a:t>Programmable NICs (e.g. </a:t>
            </a:r>
            <a:r>
              <a:rPr lang="en-US" dirty="0" err="1" smtClean="0"/>
              <a:t>Netronome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NPUs that uses processor cores like Intel, ARM, PowerPC, etc. such as Cisco CPP family, probably </a:t>
            </a:r>
            <a:r>
              <a:rPr lang="en-US" dirty="0" err="1" smtClean="0"/>
              <a:t>EZchip</a:t>
            </a:r>
            <a:endParaRPr lang="en-US" dirty="0" smtClean="0"/>
          </a:p>
          <a:p>
            <a:pPr lvl="1"/>
            <a:r>
              <a:rPr lang="en-US" dirty="0" smtClean="0"/>
              <a:t>Programmable packet filters in Linux kernel like EBPF (Extended Berkeley Packet Filter)</a:t>
            </a:r>
          </a:p>
          <a:p>
            <a:pPr lvl="1"/>
            <a:r>
              <a:rPr lang="en-US" dirty="0" smtClean="0"/>
              <a:t>Software behavioral model, for testing of data packet behavior and interaction with control plane code</a:t>
            </a:r>
          </a:p>
          <a:p>
            <a:r>
              <a:rPr lang="en-US" dirty="0" smtClean="0"/>
              <a:t>Explicit definition of tables enables auto-generation of lowest level portions of control plane code from P4 source code:</a:t>
            </a:r>
          </a:p>
          <a:p>
            <a:pPr lvl="1"/>
            <a:r>
              <a:rPr lang="en-US" dirty="0" smtClean="0"/>
              <a:t>Table read/write/modify APIs, and their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175431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Forwarding Model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t="9279"/>
          <a:stretch/>
        </p:blipFill>
        <p:spPr>
          <a:xfrm>
            <a:off x="76200" y="971550"/>
            <a:ext cx="8513763" cy="2819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14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022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15</a:t>
            </a:fld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1816" y="39250"/>
            <a:ext cx="8558784" cy="627500"/>
          </a:xfrm>
        </p:spPr>
        <p:txBody>
          <a:bodyPr/>
          <a:lstStyle/>
          <a:p>
            <a:r>
              <a:rPr lang="en-US" dirty="0" smtClean="0"/>
              <a:t>Basic Forwarding organization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6454" t="14059" r="19708" b="3591"/>
          <a:stretch/>
        </p:blipFill>
        <p:spPr>
          <a:xfrm>
            <a:off x="460248" y="666750"/>
            <a:ext cx="784555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49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108700" y="4991100"/>
            <a:ext cx="2273300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  <a:tabLst/>
            </a:pP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©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2016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Cisco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and/or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its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affiliates.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All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rights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reserved.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Cisco</a:t>
            </a:r>
            <a:r>
              <a:rPr lang="en-US" altLang="zh-CN" sz="6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Public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273300" y="2654300"/>
            <a:ext cx="7366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76200" algn="l"/>
                <a:tab pos="101600" algn="l"/>
                <a:tab pos="190500" algn="l"/>
                <a:tab pos="215900" algn="l"/>
              </a:tabLst>
            </a:pP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</a:p>
          <a:p>
            <a:pPr>
              <a:lnSpc>
                <a:spcPts val="1200"/>
              </a:lnSpc>
              <a:tabLst>
                <a:tab pos="76200" algn="l"/>
                <a:tab pos="101600" algn="l"/>
                <a:tab pos="190500" algn="l"/>
                <a:tab pos="215900" algn="l"/>
              </a:tabLst>
            </a:pP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Remarking</a:t>
            </a:r>
          </a:p>
          <a:p>
            <a:pPr>
              <a:lnSpc>
                <a:spcPts val="1800"/>
              </a:lnSpc>
              <a:tabLst>
                <a:tab pos="76200" algn="l"/>
                <a:tab pos="101600" algn="l"/>
                <a:tab pos="190500" algn="l"/>
                <a:tab pos="215900" algn="l"/>
              </a:tabLst>
            </a:pPr>
            <a:r>
              <a:rPr lang="en-US" altLang="zh-CN" dirty="0" smtClean="0"/>
              <a:t>		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I-ACL</a:t>
            </a:r>
          </a:p>
          <a:p>
            <a:pPr>
              <a:lnSpc>
                <a:spcPts val="1800"/>
              </a:lnSpc>
              <a:tabLst>
                <a:tab pos="76200" algn="l"/>
                <a:tab pos="101600" algn="l"/>
                <a:tab pos="190500" algn="l"/>
                <a:tab pos="215900" algn="l"/>
              </a:tabLst>
            </a:pPr>
            <a:r>
              <a:rPr lang="en-US" altLang="zh-CN" dirty="0" smtClean="0"/>
              <a:t>		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L2/L3</a:t>
            </a:r>
          </a:p>
          <a:p>
            <a:pPr>
              <a:lnSpc>
                <a:spcPts val="1200"/>
              </a:lnSpc>
              <a:tabLst>
                <a:tab pos="76200" algn="l"/>
                <a:tab pos="101600" algn="l"/>
                <a:tab pos="1905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Lookup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>
              <a:lnSpc>
                <a:spcPts val="1200"/>
              </a:lnSpc>
              <a:tabLst>
                <a:tab pos="76200" algn="l"/>
                <a:tab pos="101600" algn="l"/>
                <a:tab pos="1905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forwarding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76200" algn="l"/>
                <a:tab pos="101600" algn="l"/>
                <a:tab pos="1905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Parser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260600" y="1943100"/>
            <a:ext cx="7747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65100" algn="l"/>
                <a:tab pos="1778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Ingress</a:t>
            </a:r>
          </a:p>
          <a:p>
            <a:pPr>
              <a:lnSpc>
                <a:spcPts val="1200"/>
              </a:lnSpc>
              <a:tabLst>
                <a:tab pos="165100" algn="l"/>
                <a:tab pos="177800" algn="l"/>
                <a:tab pos="203200" algn="l"/>
              </a:tabLst>
            </a:pP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Accounting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>
              <a:lnSpc>
                <a:spcPts val="1200"/>
              </a:lnSpc>
              <a:tabLst>
                <a:tab pos="165100" algn="l"/>
                <a:tab pos="1778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Policing</a:t>
            </a:r>
          </a:p>
          <a:p>
            <a:pPr>
              <a:lnSpc>
                <a:spcPts val="1800"/>
              </a:lnSpc>
              <a:tabLst>
                <a:tab pos="165100" algn="l"/>
                <a:tab pos="177800" algn="l"/>
                <a:tab pos="203200" algn="l"/>
              </a:tabLst>
            </a:pPr>
            <a:r>
              <a:rPr lang="en-US" altLang="zh-CN" dirty="0" smtClean="0"/>
              <a:t>	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Traffic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403600" y="2705100"/>
            <a:ext cx="6731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397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E-ACL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100"/>
              </a:lnSpc>
              <a:tabLst>
                <a:tab pos="1397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</a:p>
          <a:p>
            <a:pPr>
              <a:lnSpc>
                <a:spcPts val="1200"/>
              </a:lnSpc>
              <a:tabLst>
                <a:tab pos="139700" algn="l"/>
                <a:tab pos="152400" algn="l"/>
              </a:tabLst>
            </a:pP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Modification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238500" y="1866900"/>
            <a:ext cx="7747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15900" algn="l"/>
                <a:tab pos="241300" algn="l"/>
              </a:tabLst>
            </a:pPr>
            <a:r>
              <a:rPr lang="en-US" altLang="zh-CN" sz="996" b="1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T2-NFE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500"/>
              </a:lnSpc>
              <a:tabLst>
                <a:tab pos="215900" algn="l"/>
                <a:tab pos="2413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Q</a:t>
            </a:r>
          </a:p>
          <a:p>
            <a:pPr>
              <a:lnSpc>
                <a:spcPts val="1200"/>
              </a:lnSpc>
              <a:tabLst>
                <a:tab pos="215900" algn="l"/>
                <a:tab pos="241300" algn="l"/>
              </a:tabLst>
            </a:pPr>
            <a:r>
              <a:rPr lang="en-US" altLang="zh-CN" dirty="0" smtClean="0"/>
              <a:t>	</a:t>
            </a:r>
            <a:r>
              <a:rPr lang="en-US" altLang="zh-CN" sz="998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9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8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Shaping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619500" y="1574800"/>
            <a:ext cx="241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EoQ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171700" y="1587500"/>
            <a:ext cx="4572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96" b="1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ALE-NS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55900" y="4254500"/>
            <a:ext cx="9906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96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810000" y="889000"/>
            <a:ext cx="1790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4699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Fabric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200"/>
              </a:lnSpc>
              <a:tabLst>
                <a:tab pos="469900" algn="l"/>
              </a:tabLst>
            </a:pP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L3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LPM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Lookup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Forwarding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346700" y="2679700"/>
            <a:ext cx="7366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76200" algn="l"/>
                <a:tab pos="114300" algn="l"/>
                <a:tab pos="190500" algn="l"/>
                <a:tab pos="215900" algn="l"/>
              </a:tabLst>
            </a:pP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Classification</a:t>
            </a:r>
          </a:p>
          <a:p>
            <a:pPr>
              <a:lnSpc>
                <a:spcPts val="1200"/>
              </a:lnSpc>
              <a:tabLst>
                <a:tab pos="76200" algn="l"/>
                <a:tab pos="114300" algn="l"/>
                <a:tab pos="190500" algn="l"/>
                <a:tab pos="215900" algn="l"/>
              </a:tabLst>
            </a:pP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Remarking</a:t>
            </a:r>
          </a:p>
          <a:p>
            <a:pPr>
              <a:lnSpc>
                <a:spcPts val="1800"/>
              </a:lnSpc>
              <a:tabLst>
                <a:tab pos="76200" algn="l"/>
                <a:tab pos="114300" algn="l"/>
                <a:tab pos="190500" algn="l"/>
                <a:tab pos="215900" algn="l"/>
              </a:tabLst>
            </a:pPr>
            <a:r>
              <a:rPr lang="en-US" altLang="zh-CN" dirty="0" smtClean="0"/>
              <a:t>		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I-ACL</a:t>
            </a:r>
          </a:p>
          <a:p>
            <a:pPr>
              <a:lnSpc>
                <a:spcPts val="1800"/>
              </a:lnSpc>
              <a:tabLst>
                <a:tab pos="76200" algn="l"/>
                <a:tab pos="114300" algn="l"/>
                <a:tab pos="190500" algn="l"/>
                <a:tab pos="215900" algn="l"/>
              </a:tabLst>
            </a:pPr>
            <a:r>
              <a:rPr lang="en-US" altLang="zh-CN" dirty="0" smtClean="0"/>
              <a:t>		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L2/L3</a:t>
            </a:r>
          </a:p>
          <a:p>
            <a:pPr>
              <a:lnSpc>
                <a:spcPts val="1200"/>
              </a:lnSpc>
              <a:tabLst>
                <a:tab pos="76200" algn="l"/>
                <a:tab pos="114300" algn="l"/>
                <a:tab pos="1905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Lookup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>
              <a:lnSpc>
                <a:spcPts val="1200"/>
              </a:lnSpc>
              <a:tabLst>
                <a:tab pos="76200" algn="l"/>
                <a:tab pos="114300" algn="l"/>
                <a:tab pos="1905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forwarding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400"/>
              </a:lnSpc>
              <a:tabLst>
                <a:tab pos="76200" algn="l"/>
                <a:tab pos="114300" algn="l"/>
                <a:tab pos="1905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Parser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34000" y="1955800"/>
            <a:ext cx="774700" cy="64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65100" algn="l"/>
                <a:tab pos="1778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Ingress</a:t>
            </a:r>
          </a:p>
          <a:p>
            <a:pPr>
              <a:lnSpc>
                <a:spcPts val="1200"/>
              </a:lnSpc>
              <a:tabLst>
                <a:tab pos="165100" algn="l"/>
                <a:tab pos="177800" algn="l"/>
                <a:tab pos="215900" algn="l"/>
              </a:tabLst>
            </a:pP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Accounting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>
              <a:lnSpc>
                <a:spcPts val="1200"/>
              </a:lnSpc>
              <a:tabLst>
                <a:tab pos="165100" algn="l"/>
                <a:tab pos="1778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Policing</a:t>
            </a:r>
          </a:p>
          <a:p>
            <a:pPr>
              <a:lnSpc>
                <a:spcPts val="1800"/>
              </a:lnSpc>
              <a:tabLst>
                <a:tab pos="165100" algn="l"/>
                <a:tab pos="1778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Traffic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64300" y="2768600"/>
            <a:ext cx="6731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397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E-ACL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1397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</a:p>
          <a:p>
            <a:pPr>
              <a:lnSpc>
                <a:spcPts val="1200"/>
              </a:lnSpc>
              <a:tabLst>
                <a:tab pos="139700" algn="l"/>
                <a:tab pos="152400" algn="l"/>
              </a:tabLst>
            </a:pP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Modification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311900" y="1879600"/>
            <a:ext cx="774700" cy="67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03200" algn="l"/>
                <a:tab pos="228600" algn="l"/>
              </a:tabLst>
            </a:pPr>
            <a:r>
              <a:rPr lang="en-US" altLang="zh-CN" sz="996" b="1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T2-NFE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200"/>
              </a:lnSpc>
              <a:tabLst>
                <a:tab pos="203200" algn="l"/>
                <a:tab pos="228600" algn="l"/>
              </a:tabLst>
            </a:pPr>
            <a:r>
              <a:rPr lang="en-US" altLang="zh-CN" dirty="0" smtClean="0"/>
              <a:t>	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Q</a:t>
            </a:r>
          </a:p>
          <a:p>
            <a:pPr>
              <a:lnSpc>
                <a:spcPts val="1200"/>
              </a:lnSpc>
              <a:tabLst>
                <a:tab pos="203200" algn="l"/>
                <a:tab pos="228600" algn="l"/>
              </a:tabLst>
            </a:pPr>
            <a:r>
              <a:rPr lang="en-US" altLang="zh-CN" dirty="0" smtClean="0"/>
              <a:t>	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Shaping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680200" y="1587500"/>
            <a:ext cx="241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96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EoQ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257800" y="1600200"/>
            <a:ext cx="4572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96" b="1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ALE-NS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816600" y="4267200"/>
            <a:ext cx="9906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96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Network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730500" y="1371600"/>
            <a:ext cx="8890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/>
            </a:pPr>
            <a:r>
              <a:rPr lang="en-US" altLang="zh-CN" sz="900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Ingress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Line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Card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753100" y="1422400"/>
            <a:ext cx="876300" cy="10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800"/>
              </a:lnSpc>
              <a:tabLst/>
            </a:pPr>
            <a:r>
              <a:rPr lang="en-US" altLang="zh-CN" sz="900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Egress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Line</a:t>
            </a:r>
            <a:r>
              <a:rPr lang="en-US" altLang="zh-CN" sz="900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Card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30200" y="381000"/>
            <a:ext cx="51181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796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Nexus9500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Unicast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sz="27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96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Flow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330200" y="2959100"/>
            <a:ext cx="10795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" algn="l"/>
                <a:tab pos="50800" algn="l"/>
                <a:tab pos="177800" algn="l"/>
                <a:tab pos="215900" algn="l"/>
              </a:tabLst>
            </a:pPr>
            <a:r>
              <a:rPr lang="en-US" altLang="zh-CN" dirty="0" smtClean="0"/>
              <a:t>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L2/L3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Lookup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in</a:t>
            </a:r>
          </a:p>
          <a:p>
            <a:pPr>
              <a:lnSpc>
                <a:spcPts val="1200"/>
              </a:lnSpc>
              <a:tabLst>
                <a:tab pos="25400" algn="l"/>
                <a:tab pos="50800" algn="l"/>
                <a:tab pos="177800" algn="l"/>
                <a:tab pos="215900" algn="l"/>
              </a:tabLst>
            </a:pP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MAC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Table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IP</a:t>
            </a:r>
          </a:p>
          <a:p>
            <a:pPr>
              <a:lnSpc>
                <a:spcPts val="1200"/>
              </a:lnSpc>
              <a:tabLst>
                <a:tab pos="25400" algn="l"/>
                <a:tab pos="50800" algn="l"/>
                <a:tab pos="177800" algn="l"/>
                <a:tab pos="215900" algn="l"/>
              </a:tabLst>
            </a:pPr>
            <a:r>
              <a:rPr lang="en-US" altLang="zh-CN" dirty="0" smtClean="0"/>
              <a:t>		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Host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Table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5400" algn="l"/>
                <a:tab pos="50800" algn="l"/>
                <a:tab pos="177800" algn="l"/>
                <a:tab pos="215900" algn="l"/>
              </a:tabLst>
            </a:pP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Parse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first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128</a:t>
            </a:r>
          </a:p>
          <a:p>
            <a:pPr>
              <a:lnSpc>
                <a:spcPts val="1100"/>
              </a:lnSpc>
              <a:tabLst>
                <a:tab pos="25400" algn="l"/>
                <a:tab pos="50800" algn="l"/>
                <a:tab pos="177800" algn="l"/>
                <a:tab pos="2159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Byte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extract</a:t>
            </a:r>
          </a:p>
          <a:p>
            <a:pPr>
              <a:lnSpc>
                <a:spcPts val="1200"/>
              </a:lnSpc>
              <a:tabLst>
                <a:tab pos="25400" algn="l"/>
                <a:tab pos="50800" algn="l"/>
                <a:tab pos="177800" algn="l"/>
                <a:tab pos="215900" algn="l"/>
              </a:tabLst>
            </a:pPr>
            <a:r>
              <a:rPr lang="en-US" altLang="zh-CN" dirty="0" smtClean="0"/>
              <a:t>	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header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info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30200" y="1879600"/>
            <a:ext cx="1041400" cy="72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38100" algn="l"/>
                <a:tab pos="88900" algn="l"/>
                <a:tab pos="127000" algn="l"/>
                <a:tab pos="152400" algn="l"/>
              </a:tabLst>
            </a:pPr>
            <a:r>
              <a:rPr lang="en-US" altLang="zh-CN" dirty="0" smtClean="0"/>
              <a:t>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Classify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traffic</a:t>
            </a:r>
          </a:p>
          <a:p>
            <a:pPr>
              <a:lnSpc>
                <a:spcPts val="1200"/>
              </a:lnSpc>
              <a:tabLst>
                <a:tab pos="38100" algn="l"/>
                <a:tab pos="88900" algn="l"/>
                <a:tab pos="127000" algn="l"/>
                <a:tab pos="1524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802.1q</a:t>
            </a:r>
          </a:p>
          <a:p>
            <a:pPr>
              <a:lnSpc>
                <a:spcPts val="1200"/>
              </a:lnSpc>
              <a:tabLst>
                <a:tab pos="38100" algn="l"/>
                <a:tab pos="88900" algn="l"/>
                <a:tab pos="127000" algn="l"/>
                <a:tab pos="152400" algn="l"/>
              </a:tabLst>
            </a:pPr>
            <a:r>
              <a:rPr lang="en-US" altLang="zh-CN" dirty="0" smtClean="0"/>
              <a:t>	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COS,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IP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Pres,</a:t>
            </a:r>
          </a:p>
          <a:p>
            <a:pPr>
              <a:lnSpc>
                <a:spcPts val="1200"/>
              </a:lnSpc>
              <a:tabLst>
                <a:tab pos="38100" algn="l"/>
                <a:tab pos="88900" algn="l"/>
                <a:tab pos="127000" algn="l"/>
                <a:tab pos="152400" algn="l"/>
              </a:tabLst>
            </a:pPr>
            <a:r>
              <a:rPr lang="en-US" altLang="zh-CN" dirty="0" smtClean="0"/>
              <a:t>		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DSCP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&amp;ACL</a:t>
            </a:r>
          </a:p>
          <a:p>
            <a:pPr>
              <a:lnSpc>
                <a:spcPts val="1200"/>
              </a:lnSpc>
              <a:tabLst>
                <a:tab pos="38100" algn="l"/>
                <a:tab pos="88900" algn="l"/>
                <a:tab pos="127000" algn="l"/>
                <a:tab pos="152400" algn="l"/>
              </a:tabLst>
            </a:pP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Remark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needed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7810500" y="2730500"/>
            <a:ext cx="1104900" cy="152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" algn="l"/>
                <a:tab pos="38100" algn="l"/>
                <a:tab pos="63500" algn="l"/>
                <a:tab pos="76200" algn="l"/>
                <a:tab pos="88900" algn="l"/>
                <a:tab pos="165100" algn="l"/>
                <a:tab pos="190500" algn="l"/>
              </a:tabLst>
            </a:pPr>
            <a:r>
              <a:rPr lang="en-US" altLang="zh-CN" dirty="0" smtClean="0"/>
              <a:t>				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Class-based</a:t>
            </a:r>
          </a:p>
          <a:p>
            <a:pPr>
              <a:lnSpc>
                <a:spcPts val="1200"/>
              </a:lnSpc>
              <a:tabLst>
                <a:tab pos="25400" algn="l"/>
                <a:tab pos="38100" algn="l"/>
                <a:tab pos="63500" algn="l"/>
                <a:tab pos="76200" algn="l"/>
                <a:tab pos="88900" algn="l"/>
                <a:tab pos="165100" algn="l"/>
                <a:tab pos="190500" algn="l"/>
              </a:tabLst>
            </a:pPr>
            <a:r>
              <a:rPr lang="en-US" altLang="zh-CN" dirty="0" smtClean="0"/>
              <a:t>				</a:t>
            </a:r>
            <a:r>
              <a:rPr lang="en-US" altLang="zh-CN" sz="998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output</a:t>
            </a:r>
            <a:r>
              <a:rPr lang="en-US" altLang="zh-CN" sz="9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8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queues.</a:t>
            </a:r>
          </a:p>
          <a:p>
            <a:pPr>
              <a:lnSpc>
                <a:spcPts val="1200"/>
              </a:lnSpc>
              <a:tabLst>
                <a:tab pos="25400" algn="l"/>
                <a:tab pos="38100" algn="l"/>
                <a:tab pos="63500" algn="l"/>
                <a:tab pos="76200" algn="l"/>
                <a:tab pos="88900" algn="l"/>
                <a:tab pos="165100" algn="l"/>
                <a:tab pos="190500" algn="l"/>
              </a:tabLst>
            </a:pP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Support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classes</a:t>
            </a:r>
          </a:p>
          <a:p>
            <a:pPr>
              <a:lnSpc>
                <a:spcPts val="1200"/>
              </a:lnSpc>
              <a:tabLst>
                <a:tab pos="25400" algn="l"/>
                <a:tab pos="38100" algn="l"/>
                <a:tab pos="63500" algn="l"/>
                <a:tab pos="76200" algn="l"/>
                <a:tab pos="88900" algn="l"/>
                <a:tab pos="1651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including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control</a:t>
            </a:r>
          </a:p>
          <a:p>
            <a:pPr>
              <a:lnSpc>
                <a:spcPts val="1200"/>
              </a:lnSpc>
              <a:tabLst>
                <a:tab pos="25400" algn="l"/>
                <a:tab pos="38100" algn="l"/>
                <a:tab pos="63500" algn="l"/>
                <a:tab pos="76200" algn="l"/>
                <a:tab pos="88900" algn="l"/>
                <a:tab pos="165100" algn="l"/>
                <a:tab pos="190500" algn="l"/>
              </a:tabLst>
            </a:pPr>
            <a:r>
              <a:rPr lang="en-US" altLang="zh-CN" dirty="0" smtClean="0"/>
              <a:t>					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traffic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class</a:t>
            </a:r>
          </a:p>
          <a:p>
            <a:pPr>
              <a:lnSpc>
                <a:spcPts val="1000"/>
              </a:lnSpc>
            </a:pPr>
            <a:endParaRPr lang="en-US" altLang="zh-CN" dirty="0" smtClean="0"/>
          </a:p>
          <a:p>
            <a:pPr>
              <a:lnSpc>
                <a:spcPts val="1700"/>
              </a:lnSpc>
              <a:tabLst>
                <a:tab pos="25400" algn="l"/>
                <a:tab pos="38100" algn="l"/>
                <a:tab pos="63500" algn="l"/>
                <a:tab pos="76200" algn="l"/>
                <a:tab pos="88900" algn="l"/>
                <a:tab pos="165100" algn="l"/>
                <a:tab pos="190500" algn="l"/>
              </a:tabLst>
            </a:pPr>
            <a:r>
              <a:rPr lang="en-US" altLang="zh-CN" dirty="0" smtClean="0"/>
              <a:t>	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Egress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Line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card</a:t>
            </a:r>
          </a:p>
          <a:p>
            <a:pPr>
              <a:lnSpc>
                <a:spcPts val="1200"/>
              </a:lnSpc>
              <a:tabLst>
                <a:tab pos="25400" algn="l"/>
                <a:tab pos="38100" algn="l"/>
                <a:tab pos="63500" algn="l"/>
                <a:tab pos="76200" algn="l"/>
                <a:tab pos="88900" algn="l"/>
                <a:tab pos="165100" algn="l"/>
                <a:tab pos="190500" algn="l"/>
              </a:tabLst>
            </a:pPr>
            <a:r>
              <a:rPr lang="en-US" altLang="zh-CN" dirty="0" smtClean="0"/>
              <a:t>			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sends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packet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>
              <a:lnSpc>
                <a:spcPts val="1200"/>
              </a:lnSpc>
              <a:tabLst>
                <a:tab pos="25400" algn="l"/>
                <a:tab pos="38100" algn="l"/>
                <a:tab pos="63500" algn="l"/>
                <a:tab pos="76200" algn="l"/>
                <a:tab pos="88900" algn="l"/>
                <a:tab pos="165100" algn="l"/>
                <a:tab pos="1905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egress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port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</a:p>
          <a:p>
            <a:pPr>
              <a:lnSpc>
                <a:spcPts val="1200"/>
              </a:lnSpc>
              <a:tabLst>
                <a:tab pos="25400" algn="l"/>
                <a:tab pos="38100" algn="l"/>
                <a:tab pos="63500" algn="l"/>
                <a:tab pos="76200" algn="l"/>
                <a:tab pos="88900" algn="l"/>
                <a:tab pos="165100" algn="l"/>
                <a:tab pos="190500" algn="l"/>
              </a:tabLst>
            </a:pPr>
            <a:r>
              <a:rPr lang="en-US" altLang="zh-CN" dirty="0" smtClean="0"/>
              <a:t>		</a:t>
            </a:r>
            <a:r>
              <a:rPr lang="en-US" altLang="zh-CN" sz="998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9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8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DMOD/DPORT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7823200" y="1727200"/>
            <a:ext cx="10033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Additional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buffer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7823200" y="1892300"/>
            <a:ext cx="1016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76200" algn="l"/>
                <a:tab pos="2032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available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  <a:p>
            <a:pPr>
              <a:lnSpc>
                <a:spcPts val="1200"/>
              </a:lnSpc>
              <a:tabLst>
                <a:tab pos="76200" algn="l"/>
                <a:tab pos="203200" algn="l"/>
              </a:tabLst>
            </a:pP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extended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out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put</a:t>
            </a:r>
          </a:p>
          <a:p>
            <a:pPr>
              <a:lnSpc>
                <a:spcPts val="1200"/>
              </a:lnSpc>
              <a:tabLst>
                <a:tab pos="76200" algn="l"/>
                <a:tab pos="203200" algn="l"/>
              </a:tabLst>
            </a:pPr>
            <a:r>
              <a:rPr lang="en-US" altLang="zh-CN" dirty="0" smtClean="0"/>
              <a:t>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Ques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EoQ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55600" y="838200"/>
            <a:ext cx="1028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88900" algn="l"/>
                <a:tab pos="177800" algn="l"/>
              </a:tabLst>
            </a:pPr>
            <a:r>
              <a:rPr lang="en-US" altLang="zh-CN" dirty="0" smtClean="0"/>
              <a:t>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Fabric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Module</a:t>
            </a:r>
          </a:p>
          <a:p>
            <a:pPr>
              <a:lnSpc>
                <a:spcPts val="1200"/>
              </a:lnSpc>
              <a:tabLst>
                <a:tab pos="88900" algn="l"/>
                <a:tab pos="177800" algn="l"/>
              </a:tabLst>
            </a:pP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Performs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L3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LPM</a:t>
            </a:r>
          </a:p>
          <a:p>
            <a:pPr>
              <a:lnSpc>
                <a:spcPts val="1200"/>
              </a:lnSpc>
              <a:tabLst>
                <a:tab pos="88900" algn="l"/>
                <a:tab pos="177800" algn="l"/>
              </a:tabLst>
            </a:pPr>
            <a:r>
              <a:rPr lang="en-US" altLang="zh-CN" dirty="0" smtClean="0"/>
              <a:t>		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lookup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and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30200" y="1282700"/>
            <a:ext cx="1066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</a:tabLst>
            </a:pPr>
            <a:r>
              <a:rPr lang="en-US" altLang="zh-CN" dirty="0" smtClean="0"/>
              <a:t>	</a:t>
            </a:r>
            <a:r>
              <a:rPr lang="en-US" altLang="zh-CN" sz="998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resolves</a:t>
            </a:r>
            <a:r>
              <a:rPr lang="en-US" altLang="zh-CN" sz="998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8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Egress</a:t>
            </a:r>
          </a:p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port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996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96" b="1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next-hop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381500" y="1879600"/>
            <a:ext cx="419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804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OOBFC</a:t>
            </a:r>
          </a:p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sz="804" dirty="0" smtClean="0">
                <a:solidFill>
                  <a:srgbClr val="676767"/>
                </a:solidFill>
                <a:latin typeface="Times New Roman" pitchFamily="18" charset="0"/>
                <a:cs typeface="Times New Roman" pitchFamily="18" charset="0"/>
              </a:rPr>
              <a:t>Signaling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137400" y="1892300"/>
            <a:ext cx="4191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  <a:tabLst>
                <a:tab pos="25400" algn="l"/>
              </a:tabLst>
            </a:pPr>
            <a:r>
              <a:rPr lang="en-US" altLang="zh-CN" dirty="0" smtClean="0"/>
              <a:t>	</a:t>
            </a:r>
            <a:r>
              <a:rPr lang="en-US" altLang="zh-CN" sz="804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OOBFC</a:t>
            </a:r>
          </a:p>
          <a:p>
            <a:pPr>
              <a:lnSpc>
                <a:spcPts val="900"/>
              </a:lnSpc>
              <a:tabLst>
                <a:tab pos="25400" algn="l"/>
              </a:tabLst>
            </a:pPr>
            <a:r>
              <a:rPr lang="en-US" altLang="zh-CN" sz="804" dirty="0" smtClean="0">
                <a:solidFill>
                  <a:srgbClr val="343434"/>
                </a:solidFill>
                <a:latin typeface="Times New Roman" pitchFamily="18" charset="0"/>
                <a:cs typeface="Times New Roman" pitchFamily="18" charset="0"/>
              </a:rPr>
              <a:t>Signaling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5283200" y="4991100"/>
            <a:ext cx="508000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  <a:tabLst/>
            </a:pP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BRKDCT-3101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8585200" y="4991100"/>
            <a:ext cx="76200" cy="6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"/>
              </a:lnSpc>
              <a:tabLst/>
            </a:pPr>
            <a:r>
              <a:rPr lang="en-US" altLang="zh-CN" sz="600" dirty="0" smtClean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1024" name="Rectangle 1023"/>
          <p:cNvSpPr/>
          <p:nvPr/>
        </p:nvSpPr>
        <p:spPr bwMode="auto">
          <a:xfrm>
            <a:off x="38776" y="4787899"/>
            <a:ext cx="5777824" cy="345467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514350"/>
            <a:endParaRPr lang="en-GB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8528388" y="4911927"/>
            <a:ext cx="266024" cy="203201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514350"/>
            <a:endParaRPr lang="en-GB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pic>
        <p:nvPicPr>
          <p:cNvPr id="1025" name="Picture 1024"/>
          <p:cNvPicPr preferRelativeResize="0"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349" y="4947646"/>
            <a:ext cx="2188425" cy="16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0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P4 non-goals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1369218"/>
            <a:ext cx="7886700" cy="3480367"/>
          </a:xfrm>
        </p:spPr>
        <p:txBody>
          <a:bodyPr>
            <a:normAutofit/>
          </a:bodyPr>
          <a:lstStyle/>
          <a:p>
            <a:r>
              <a:rPr lang="en-US" u="sng" dirty="0" smtClean="0"/>
              <a:t>No</a:t>
            </a:r>
            <a:r>
              <a:rPr lang="en-US" dirty="0" smtClean="0"/>
              <a:t> features for specifying behavior of buffering and queue scheduling parts of a forwarding ASIC.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here is a published research paper on programmable packet scheduler, so there may be a language proposed for this in the future. [1]</a:t>
            </a:r>
          </a:p>
          <a:p>
            <a:pPr lvl="1"/>
            <a:r>
              <a:rPr lang="en-US" dirty="0" smtClean="0"/>
              <a:t>P4 program in a switch does pick which queue to put the packet into</a:t>
            </a:r>
          </a:p>
          <a:p>
            <a:r>
              <a:rPr lang="en-US" dirty="0" smtClean="0"/>
              <a:t>Not a general purpose programming language.</a:t>
            </a:r>
          </a:p>
          <a:p>
            <a:r>
              <a:rPr lang="en-US" dirty="0" smtClean="0"/>
              <a:t>Not appropriate for writing control plane code.</a:t>
            </a:r>
          </a:p>
          <a:p>
            <a:endParaRPr lang="en-US" dirty="0"/>
          </a:p>
          <a:p>
            <a:pPr lvl="1"/>
            <a:r>
              <a:rPr lang="en-US" dirty="0" smtClean="0"/>
              <a:t>[1] ”Programmable Packet Scheduling at Line Rate”, </a:t>
            </a:r>
            <a:r>
              <a:rPr lang="en-US" dirty="0" err="1" smtClean="0"/>
              <a:t>Anirudh</a:t>
            </a:r>
            <a:r>
              <a:rPr lang="en-US" dirty="0" smtClean="0"/>
              <a:t> </a:t>
            </a:r>
            <a:r>
              <a:rPr lang="en-US" dirty="0" err="1" smtClean="0"/>
              <a:t>Sivaraman</a:t>
            </a:r>
            <a:r>
              <a:rPr lang="en-US" dirty="0" smtClean="0"/>
              <a:t>, </a:t>
            </a:r>
            <a:r>
              <a:rPr lang="en-US" dirty="0" err="1" smtClean="0"/>
              <a:t>Suvinay</a:t>
            </a:r>
            <a:r>
              <a:rPr lang="en-US" dirty="0" smtClean="0"/>
              <a:t> Subramanian, Mohammad </a:t>
            </a:r>
            <a:r>
              <a:rPr lang="en-US" dirty="0" err="1" smtClean="0"/>
              <a:t>Alizadeh</a:t>
            </a:r>
            <a:r>
              <a:rPr lang="en-US" dirty="0" smtClean="0"/>
              <a:t>, Sharad </a:t>
            </a:r>
            <a:r>
              <a:rPr lang="en-US" dirty="0" err="1" smtClean="0"/>
              <a:t>Chole</a:t>
            </a:r>
            <a:r>
              <a:rPr lang="en-US" dirty="0" smtClean="0"/>
              <a:t>, Shang-</a:t>
            </a:r>
            <a:r>
              <a:rPr lang="en-US" dirty="0" err="1" smtClean="0"/>
              <a:t>Tse</a:t>
            </a:r>
            <a:r>
              <a:rPr lang="en-US" dirty="0" smtClean="0"/>
              <a:t> Chuang, Anurag Agrawal, Hari </a:t>
            </a:r>
            <a:r>
              <a:rPr lang="en-US" dirty="0" err="1" smtClean="0"/>
              <a:t>Balakrishnan</a:t>
            </a:r>
            <a:r>
              <a:rPr lang="en-US" dirty="0" smtClean="0"/>
              <a:t>, Tom </a:t>
            </a:r>
            <a:r>
              <a:rPr lang="en-US" dirty="0" err="1" smtClean="0"/>
              <a:t>Edsall</a:t>
            </a:r>
            <a:r>
              <a:rPr lang="en-US" dirty="0" smtClean="0"/>
              <a:t>, </a:t>
            </a:r>
            <a:r>
              <a:rPr lang="en-US" dirty="0" err="1" smtClean="0"/>
              <a:t>Sachin</a:t>
            </a:r>
            <a:r>
              <a:rPr lang="en-US" dirty="0" smtClean="0"/>
              <a:t> </a:t>
            </a:r>
            <a:r>
              <a:rPr lang="en-US" dirty="0" err="1" smtClean="0"/>
              <a:t>Katti</a:t>
            </a:r>
            <a:r>
              <a:rPr lang="en-US" dirty="0" smtClean="0"/>
              <a:t>, Nick McKeown</a:t>
            </a:r>
          </a:p>
        </p:txBody>
      </p:sp>
    </p:spTree>
    <p:extLst>
      <p:ext uri="{BB962C8B-B14F-4D97-AF65-F5344CB8AC3E}">
        <p14:creationId xmlns:p14="http://schemas.microsoft.com/office/powerpoint/2010/main" val="30985905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Example ‘very simple switch’ architecture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4010025"/>
            <a:ext cx="7886700" cy="8763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Blue, green, arbiter, </a:t>
            </a:r>
            <a:r>
              <a:rPr lang="en-US" dirty="0" err="1" smtClean="0"/>
              <a:t>demux</a:t>
            </a:r>
            <a:r>
              <a:rPr lang="en-US" dirty="0" smtClean="0"/>
              <a:t>/queue are defined by the target architecture, outside of P4.</a:t>
            </a:r>
          </a:p>
          <a:p>
            <a:pPr lvl="1"/>
            <a:r>
              <a:rPr lang="en-US" dirty="0" smtClean="0"/>
              <a:t>Other target architectures are possible, e.g. without queuing, without recirculation, with a separate ingress &amp; egress match-action pipeline for a single chip switch</a:t>
            </a:r>
          </a:p>
          <a:p>
            <a:r>
              <a:rPr lang="en-US" b="1" dirty="0" smtClean="0"/>
              <a:t>White and red: P4 programmable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268016"/>
            <a:ext cx="6857871" cy="2742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575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generated by P4 compiler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3764247"/>
            <a:ext cx="7886700" cy="1127522"/>
          </a:xfrm>
        </p:spPr>
        <p:txBody>
          <a:bodyPr>
            <a:normAutofit fontScale="70000" lnSpcReduction="20000"/>
          </a:bodyPr>
          <a:lstStyle/>
          <a:p>
            <a:r>
              <a:rPr lang="en-US" err="1" smtClean="0"/>
              <a:t>Dataplane</a:t>
            </a:r>
            <a:r>
              <a:rPr lang="en-US" smtClean="0"/>
              <a:t> runtime and contents of both API boxes are auto-generated by P4 compiler</a:t>
            </a:r>
          </a:p>
          <a:p>
            <a:r>
              <a:rPr lang="en-US" smtClean="0"/>
              <a:t>Control-plane in red will typically be orders of magnitude larger and more complex than the auto-generated code in the API box</a:t>
            </a:r>
          </a:p>
          <a:p>
            <a:r>
              <a:rPr lang="en-US" smtClean="0"/>
              <a:t>The part of the data plane and control plane that handles buffering and queuing is not shown here, but of course needs to be there for an implementation of a router/switch.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191" y="1134667"/>
            <a:ext cx="6271619" cy="262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088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03276" y="1347788"/>
            <a:ext cx="4268724" cy="2855608"/>
          </a:xfrm>
        </p:spPr>
        <p:txBody>
          <a:bodyPr/>
          <a:lstStyle/>
          <a:p>
            <a:r>
              <a:rPr lang="en-US" dirty="0" smtClean="0"/>
              <a:t>SDN – Experimental to Practical</a:t>
            </a:r>
          </a:p>
          <a:p>
            <a:r>
              <a:rPr lang="en-US" dirty="0" smtClean="0"/>
              <a:t>P4 Design Goals</a:t>
            </a:r>
          </a:p>
          <a:p>
            <a:r>
              <a:rPr lang="en-US" dirty="0" smtClean="0"/>
              <a:t>Switching Pipeline</a:t>
            </a:r>
          </a:p>
          <a:p>
            <a:r>
              <a:rPr lang="en-US" dirty="0" smtClean="0"/>
              <a:t>P4 </a:t>
            </a:r>
            <a:r>
              <a:rPr lang="en-US" dirty="0"/>
              <a:t>Language Intro</a:t>
            </a:r>
            <a:endParaRPr lang="en-US" dirty="0" smtClean="0"/>
          </a:p>
          <a:p>
            <a:r>
              <a:rPr lang="en-US" dirty="0" smtClean="0"/>
              <a:t>P4 Program Structure</a:t>
            </a:r>
          </a:p>
          <a:p>
            <a:r>
              <a:rPr lang="en-US" dirty="0" smtClean="0"/>
              <a:t>Demo</a:t>
            </a:r>
          </a:p>
          <a:p>
            <a:r>
              <a:rPr lang="en-US" dirty="0" smtClean="0"/>
              <a:t>NXOS Roadmap</a:t>
            </a:r>
          </a:p>
          <a:p>
            <a:endParaRPr lang="en-US" dirty="0" smtClean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Agenda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smtClean="0"/>
              <a:t>Presentation ID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478" y="96959"/>
            <a:ext cx="8333231" cy="493591"/>
          </a:xfrm>
        </p:spPr>
        <p:txBody>
          <a:bodyPr/>
          <a:lstStyle/>
          <a:p>
            <a:r>
              <a:rPr lang="en-US" dirty="0" smtClean="0"/>
              <a:t>Where does P4 program fits in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t="7327" b="5451"/>
          <a:stretch/>
        </p:blipFill>
        <p:spPr>
          <a:xfrm>
            <a:off x="228600" y="590550"/>
            <a:ext cx="8513763" cy="24384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20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8960" t="1533"/>
          <a:stretch/>
        </p:blipFill>
        <p:spPr>
          <a:xfrm>
            <a:off x="5888458" y="3355765"/>
            <a:ext cx="2798342" cy="17305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9737" r="41265" b="17623"/>
          <a:stretch/>
        </p:blipFill>
        <p:spPr>
          <a:xfrm>
            <a:off x="3616667" y="3475141"/>
            <a:ext cx="1295400" cy="144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59433" b="-2365"/>
          <a:stretch/>
        </p:blipFill>
        <p:spPr>
          <a:xfrm>
            <a:off x="281853" y="3363448"/>
            <a:ext cx="2766147" cy="17991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-1" y="3017734"/>
            <a:ext cx="1292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accent4"/>
                </a:solidFill>
              </a:rPr>
              <a:t>Ingress Parser  </a:t>
            </a:r>
            <a:br>
              <a:rPr lang="en-US" sz="1000" dirty="0" smtClean="0">
                <a:solidFill>
                  <a:schemeClr val="accent4"/>
                </a:solidFill>
              </a:rPr>
            </a:br>
            <a:r>
              <a:rPr lang="en-US" sz="1000" dirty="0" smtClean="0">
                <a:solidFill>
                  <a:schemeClr val="accent4"/>
                </a:solidFill>
              </a:rPr>
              <a:t>(P4 Program)</a:t>
            </a:r>
            <a:endParaRPr lang="en-GB" sz="1000" dirty="0" err="1" smtClean="0">
              <a:solidFill>
                <a:schemeClr val="accent4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90600" y="3010384"/>
            <a:ext cx="136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accent4"/>
                </a:solidFill>
              </a:rPr>
              <a:t>Match Action Unit  (P4 Program)</a:t>
            </a:r>
            <a:endParaRPr lang="en-GB" sz="1000" dirty="0" err="1" smtClean="0">
              <a:solidFill>
                <a:schemeClr val="accent4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3028950"/>
            <a:ext cx="10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>
                <a:solidFill>
                  <a:schemeClr val="accent4"/>
                </a:solidFill>
              </a:rPr>
              <a:t>E</a:t>
            </a:r>
            <a:r>
              <a:rPr lang="en-US" sz="1000" dirty="0" smtClean="0">
                <a:solidFill>
                  <a:schemeClr val="accent4"/>
                </a:solidFill>
              </a:rPr>
              <a:t>gress Parser  (P4 Program)</a:t>
            </a:r>
            <a:endParaRPr lang="en-GB" sz="1000" dirty="0" err="1" smtClean="0">
              <a:solidFill>
                <a:schemeClr val="accent4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724991" y="3028950"/>
            <a:ext cx="1017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accent4"/>
                </a:solidFill>
              </a:rPr>
              <a:t>Egress Parser  (P4 Program)</a:t>
            </a:r>
            <a:endParaRPr lang="en-GB" sz="1000" dirty="0" err="1" smtClean="0">
              <a:solidFill>
                <a:schemeClr val="accent4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07028" y="3255318"/>
            <a:ext cx="13277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accent4"/>
                </a:solidFill>
              </a:rPr>
              <a:t>Not P4 Program</a:t>
            </a:r>
            <a:endParaRPr lang="en-GB" sz="1000" dirty="0" err="1" smtClean="0">
              <a:solidFill>
                <a:schemeClr val="accent4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2817" y="2891159"/>
            <a:ext cx="101737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accent4"/>
                </a:solidFill>
              </a:rPr>
              <a:t>Ingress Parser  (Not P4 program)</a:t>
            </a:r>
            <a:endParaRPr lang="en-GB" sz="1000" dirty="0" err="1" smtClean="0">
              <a:solidFill>
                <a:schemeClr val="accent4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79972" y="3028950"/>
            <a:ext cx="1365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dirty="0" smtClean="0">
                <a:solidFill>
                  <a:schemeClr val="accent4"/>
                </a:solidFill>
              </a:rPr>
              <a:t>Match Action Unit  (P4 Program)</a:t>
            </a:r>
            <a:endParaRPr lang="en-GB" sz="1000" dirty="0" err="1" smtClean="0">
              <a:solidFill>
                <a:schemeClr val="accent4"/>
              </a:solidFill>
            </a:endParaRPr>
          </a:p>
        </p:txBody>
      </p:sp>
      <p:sp>
        <p:nvSpPr>
          <p:cNvPr id="23" name="Right Arrow 22"/>
          <p:cNvSpPr/>
          <p:nvPr/>
        </p:nvSpPr>
        <p:spPr bwMode="auto">
          <a:xfrm>
            <a:off x="2971800" y="4095750"/>
            <a:ext cx="735228" cy="228600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GB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4936508" y="4002376"/>
            <a:ext cx="1007091" cy="321973"/>
          </a:xfrm>
          <a:prstGeom prst="rightArrow">
            <a:avLst/>
          </a:prstGeom>
          <a:solidFill>
            <a:schemeClr val="accent1"/>
          </a:solidFill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91440" tIns="45720" rIns="91440" bIns="45720" rtlCol="0" anchor="ctr"/>
          <a:lstStyle/>
          <a:p>
            <a:pPr algn="ctr" defTabSz="514350"/>
            <a:endParaRPr lang="en-GB" sz="1400" dirty="0" err="1" smtClean="0">
              <a:solidFill>
                <a:schemeClr val="bg1"/>
              </a:solidFill>
              <a:ea typeface="Arial" pitchFamily="-107" charset="0"/>
              <a:cs typeface="Arial" pitchFamily="-107" charset="0"/>
              <a:sym typeface="Arial" pitchFamily="-107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3821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P4 Language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8720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P4 language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1268017"/>
            <a:ext cx="7886700" cy="3570683"/>
          </a:xfrm>
        </p:spPr>
        <p:txBody>
          <a:bodyPr>
            <a:normAutofit/>
          </a:bodyPr>
          <a:lstStyle/>
          <a:p>
            <a:r>
              <a:rPr lang="en-US" dirty="0" smtClean="0"/>
              <a:t>This talk focuses on P4_16 version of language.</a:t>
            </a:r>
          </a:p>
          <a:p>
            <a:r>
              <a:rPr lang="en-US" dirty="0" smtClean="0"/>
              <a:t>Start with C</a:t>
            </a:r>
          </a:p>
          <a:p>
            <a:r>
              <a:rPr lang="en-US" dirty="0" smtClean="0"/>
              <a:t>Remove: </a:t>
            </a:r>
            <a:r>
              <a:rPr lang="en-US" u="sng" dirty="0" smtClean="0"/>
              <a:t>loops</a:t>
            </a:r>
            <a:r>
              <a:rPr lang="en-US" dirty="0" smtClean="0"/>
              <a:t>, </a:t>
            </a:r>
            <a:r>
              <a:rPr lang="en-US" u="sng" dirty="0" smtClean="0"/>
              <a:t>recursion</a:t>
            </a:r>
            <a:r>
              <a:rPr lang="en-US" dirty="0" smtClean="0"/>
              <a:t>, </a:t>
            </a:r>
            <a:r>
              <a:rPr lang="en-US" u="sng" dirty="0" smtClean="0"/>
              <a:t>pointers</a:t>
            </a:r>
            <a:r>
              <a:rPr lang="en-US" dirty="0" smtClean="0"/>
              <a:t>, arrays(with an exception : array of headers is allowed, not other usual </a:t>
            </a:r>
            <a:r>
              <a:rPr lang="en-US" dirty="0" err="1" smtClean="0"/>
              <a:t>contructs</a:t>
            </a:r>
            <a:r>
              <a:rPr lang="en-US" dirty="0" smtClean="0"/>
              <a:t>) , </a:t>
            </a:r>
            <a:r>
              <a:rPr lang="en-US" dirty="0" err="1" smtClean="0"/>
              <a:t>malloc</a:t>
            </a:r>
            <a:r>
              <a:rPr lang="en-US" dirty="0" smtClean="0"/>
              <a:t>(), free(), unions, chars, floats, doubles</a:t>
            </a:r>
          </a:p>
          <a:p>
            <a:pPr lvl="1"/>
            <a:r>
              <a:rPr lang="en-US" dirty="0" smtClean="0"/>
              <a:t>All P4 programs can </a:t>
            </a:r>
            <a:r>
              <a:rPr lang="en-US" u="sng" dirty="0" smtClean="0"/>
              <a:t>provably</a:t>
            </a:r>
            <a:r>
              <a:rPr lang="en-US" dirty="0" smtClean="0"/>
              <a:t> be executed in time and memory that is </a:t>
            </a:r>
            <a:r>
              <a:rPr lang="en-US" u="sng" dirty="0" smtClean="0"/>
              <a:t>linear</a:t>
            </a:r>
            <a:r>
              <a:rPr lang="en-US" dirty="0" smtClean="0"/>
              <a:t> in the number of header bytes examined (assuming O(1) implementation of table search operations).</a:t>
            </a:r>
          </a:p>
          <a:p>
            <a:pPr lvl="1"/>
            <a:r>
              <a:rPr lang="en-US" dirty="0" smtClean="0"/>
              <a:t>Eliminating loops and recursion makes this possible.</a:t>
            </a:r>
          </a:p>
          <a:p>
            <a:pPr lvl="1"/>
            <a:r>
              <a:rPr lang="en-US" dirty="0" smtClean="0"/>
              <a:t>Eliminating pointers makes static analysis and compilation to hardware targets simpler – no pointer aliasing.</a:t>
            </a:r>
          </a:p>
          <a:p>
            <a:pPr lvl="2"/>
            <a:r>
              <a:rPr lang="en-US" dirty="0">
                <a:hlinkClick r:id="rId2"/>
              </a:rPr>
              <a:t>https://en.wikipedia.org/wiki/Aliasing_(computing</a:t>
            </a:r>
            <a:r>
              <a:rPr lang="en-US" dirty="0" smtClean="0">
                <a:hlinkClick r:id="rId2"/>
              </a:rPr>
              <a:t>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0981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language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1268017"/>
            <a:ext cx="7886700" cy="3570683"/>
          </a:xfrm>
        </p:spPr>
        <p:txBody>
          <a:bodyPr>
            <a:normAutofit/>
          </a:bodyPr>
          <a:lstStyle/>
          <a:p>
            <a:r>
              <a:rPr lang="en-US" dirty="0" smtClean="0"/>
              <a:t>Keep: </a:t>
            </a:r>
            <a:r>
              <a:rPr lang="en-US" dirty="0" err="1" smtClean="0"/>
              <a:t>int</a:t>
            </a:r>
            <a:r>
              <a:rPr lang="en-US" dirty="0" smtClean="0"/>
              <a:t>, </a:t>
            </a:r>
            <a:r>
              <a:rPr lang="en-US" dirty="0" err="1" smtClean="0"/>
              <a:t>struct</a:t>
            </a:r>
            <a:r>
              <a:rPr lang="en-US" dirty="0" smtClean="0"/>
              <a:t>, bit fields, if statements, function calls, arrays of headers</a:t>
            </a:r>
          </a:p>
          <a:p>
            <a:r>
              <a:rPr lang="en-US" dirty="0" smtClean="0"/>
              <a:t>Two kinds of ‘</a:t>
            </a:r>
            <a:r>
              <a:rPr lang="en-US" dirty="0" err="1" smtClean="0"/>
              <a:t>structs</a:t>
            </a:r>
            <a:r>
              <a:rPr lang="en-US" dirty="0" smtClean="0"/>
              <a:t> of bits fields’ in P4 source code:</a:t>
            </a:r>
          </a:p>
          <a:p>
            <a:pPr lvl="1"/>
            <a:r>
              <a:rPr lang="en-US" dirty="0"/>
              <a:t>K</a:t>
            </a:r>
            <a:r>
              <a:rPr lang="en-US" dirty="0" smtClean="0"/>
              <a:t>eyword ‘</a:t>
            </a:r>
            <a:r>
              <a:rPr lang="en-US" b="1" dirty="0" smtClean="0"/>
              <a:t>header</a:t>
            </a:r>
            <a:r>
              <a:rPr lang="en-US" dirty="0" smtClean="0"/>
              <a:t>’ defines those packet headers extracted from incoming packets by parser</a:t>
            </a:r>
          </a:p>
          <a:p>
            <a:pPr lvl="1"/>
            <a:r>
              <a:rPr lang="en-US" dirty="0"/>
              <a:t>K</a:t>
            </a:r>
            <a:r>
              <a:rPr lang="en-US" dirty="0" smtClean="0"/>
              <a:t>eyword ‘</a:t>
            </a:r>
            <a:r>
              <a:rPr lang="en-US" b="1" dirty="0" err="1" smtClean="0"/>
              <a:t>struct</a:t>
            </a:r>
            <a:r>
              <a:rPr lang="en-US" dirty="0" smtClean="0"/>
              <a:t>’ defines data associated with a packet derived in other ways, e.g. from table lookups.  Examples: VRF, logical interface derived from (port, VLAN)</a:t>
            </a:r>
          </a:p>
          <a:p>
            <a:r>
              <a:rPr lang="en-US" dirty="0" smtClean="0"/>
              <a:t>Arrays of headers have max length known at compile time</a:t>
            </a:r>
          </a:p>
          <a:p>
            <a:pPr lvl="1"/>
            <a:r>
              <a:rPr lang="en-US" dirty="0"/>
              <a:t>Typical use case is a stack of MPLS headers.</a:t>
            </a:r>
          </a:p>
          <a:p>
            <a:pPr lvl="1"/>
            <a:r>
              <a:rPr lang="en-US" dirty="0" smtClean="0"/>
              <a:t>At run time, the number of array elements that are </a:t>
            </a:r>
            <a:r>
              <a:rPr lang="en-US" u="sng" dirty="0" smtClean="0"/>
              <a:t>valid</a:t>
            </a:r>
            <a:r>
              <a:rPr lang="en-US" dirty="0" smtClean="0"/>
              <a:t> can vary during the processing of a packet, e.g. for MPLS push/pop operations.</a:t>
            </a:r>
          </a:p>
        </p:txBody>
      </p:sp>
    </p:spTree>
    <p:extLst>
      <p:ext uri="{BB962C8B-B14F-4D97-AF65-F5344CB8AC3E}">
        <p14:creationId xmlns:p14="http://schemas.microsoft.com/office/powerpoint/2010/main" val="35996710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P4_16 program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1268016"/>
            <a:ext cx="7886700" cy="373260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Define </a:t>
            </a:r>
            <a:r>
              <a:rPr lang="en-US" b="1" dirty="0" smtClean="0"/>
              <a:t>header</a:t>
            </a:r>
            <a:r>
              <a:rPr lang="en-US" dirty="0"/>
              <a:t> </a:t>
            </a:r>
            <a:r>
              <a:rPr lang="en-US" dirty="0" smtClean="0"/>
              <a:t>types you want to be able to parse/send</a:t>
            </a:r>
          </a:p>
          <a:p>
            <a:r>
              <a:rPr lang="en-US" dirty="0" smtClean="0"/>
              <a:t>Define </a:t>
            </a:r>
            <a:r>
              <a:rPr lang="en-US" b="1" dirty="0" err="1" smtClean="0"/>
              <a:t>struct</a:t>
            </a:r>
            <a:r>
              <a:rPr lang="en-US" dirty="0"/>
              <a:t> </a:t>
            </a:r>
            <a:r>
              <a:rPr lang="en-US" dirty="0" smtClean="0"/>
              <a:t>types for metadata</a:t>
            </a:r>
          </a:p>
          <a:p>
            <a:pPr lvl="1"/>
            <a:r>
              <a:rPr lang="en-US" dirty="0" smtClean="0"/>
              <a:t>Metadata being information </a:t>
            </a:r>
            <a:r>
              <a:rPr lang="en-US" u="sng" dirty="0" smtClean="0"/>
              <a:t>about</a:t>
            </a:r>
            <a:r>
              <a:rPr lang="en-US" dirty="0" smtClean="0"/>
              <a:t> a packet that need not be in the packet, e.g. BD, VRF, remembered index into later rewrite table, </a:t>
            </a:r>
            <a:r>
              <a:rPr lang="is-IS" dirty="0" smtClean="0"/>
              <a:t>…</a:t>
            </a:r>
          </a:p>
          <a:p>
            <a:r>
              <a:rPr lang="en-US" b="1" dirty="0"/>
              <a:t>p</a:t>
            </a:r>
            <a:r>
              <a:rPr lang="is-IS" b="1" dirty="0" smtClean="0"/>
              <a:t>arser</a:t>
            </a:r>
          </a:p>
          <a:p>
            <a:pPr lvl="1"/>
            <a:r>
              <a:rPr lang="en-US" dirty="0" smtClean="0"/>
              <a:t>C</a:t>
            </a:r>
            <a:r>
              <a:rPr lang="is-IS" dirty="0" smtClean="0"/>
              <a:t>ontaining one or more </a:t>
            </a:r>
            <a:r>
              <a:rPr lang="is-IS" b="1" dirty="0" smtClean="0"/>
              <a:t>state</a:t>
            </a:r>
            <a:r>
              <a:rPr lang="is-IS" dirty="0" smtClean="0"/>
              <a:t> definitions, with state transitions defined between them based on contents of headers.</a:t>
            </a:r>
          </a:p>
          <a:p>
            <a:r>
              <a:rPr lang="en-US" b="1" dirty="0"/>
              <a:t>c</a:t>
            </a:r>
            <a:r>
              <a:rPr lang="en-US" b="1" dirty="0" smtClean="0"/>
              <a:t>ontrol</a:t>
            </a:r>
            <a:r>
              <a:rPr lang="en-US" dirty="0" smtClean="0"/>
              <a:t> block for ingress match-action behavior</a:t>
            </a:r>
          </a:p>
          <a:p>
            <a:pPr lvl="1"/>
            <a:r>
              <a:rPr lang="en-US" dirty="0" smtClean="0"/>
              <a:t>Containing one or more </a:t>
            </a:r>
            <a:r>
              <a:rPr lang="en-US" b="1" dirty="0" smtClean="0"/>
              <a:t>table</a:t>
            </a:r>
            <a:r>
              <a:rPr lang="en-US" dirty="0" smtClean="0"/>
              <a:t> definitions, each defining the search key fields and one or more </a:t>
            </a:r>
            <a:r>
              <a:rPr lang="en-US" b="1" dirty="0" smtClean="0"/>
              <a:t>action</a:t>
            </a:r>
            <a:r>
              <a:rPr lang="en-US" dirty="0" smtClean="0"/>
              <a:t>’s that the control plane gets to choose among when adding entries to the table.</a:t>
            </a:r>
          </a:p>
          <a:p>
            <a:pPr lvl="1"/>
            <a:r>
              <a:rPr lang="en-US" dirty="0" smtClean="0"/>
              <a:t>Also contains an </a:t>
            </a:r>
            <a:r>
              <a:rPr lang="en-US" b="1" dirty="0" smtClean="0"/>
              <a:t>apply</a:t>
            </a:r>
            <a:r>
              <a:rPr lang="en-US" dirty="0" smtClean="0"/>
              <a:t> block of code defining the control flow between the tables.</a:t>
            </a:r>
          </a:p>
          <a:p>
            <a:pPr lvl="1"/>
            <a:r>
              <a:rPr lang="en-US" dirty="0" smtClean="0"/>
              <a:t>Apply block and actions can have if statements, examine or modify header and metadata fields, add/remove headers, call extern functions, etc.</a:t>
            </a:r>
          </a:p>
          <a:p>
            <a:r>
              <a:rPr lang="en-US" b="1" dirty="0" smtClean="0"/>
              <a:t>control</a:t>
            </a:r>
            <a:r>
              <a:rPr lang="en-US" dirty="0" smtClean="0"/>
              <a:t> block for egress match-action behavior</a:t>
            </a:r>
          </a:p>
          <a:p>
            <a:r>
              <a:rPr lang="en-US" b="1" dirty="0"/>
              <a:t>c</a:t>
            </a:r>
            <a:r>
              <a:rPr lang="en-US" b="1" dirty="0" smtClean="0"/>
              <a:t>ontrol</a:t>
            </a:r>
            <a:r>
              <a:rPr lang="en-US" dirty="0" smtClean="0"/>
              <a:t> block for </a:t>
            </a:r>
            <a:r>
              <a:rPr lang="en-US" dirty="0" err="1" smtClean="0"/>
              <a:t>deparser</a:t>
            </a:r>
            <a:r>
              <a:rPr lang="en-US" dirty="0" smtClean="0"/>
              <a:t>, creating the output packet headers</a:t>
            </a:r>
          </a:p>
          <a:p>
            <a:r>
              <a:rPr lang="en-US" dirty="0" smtClean="0"/>
              <a:t>Package instantiation that ties them all together in a </a:t>
            </a:r>
            <a:r>
              <a:rPr lang="en-US" b="1" dirty="0" smtClean="0"/>
              <a:t>main</a:t>
            </a:r>
            <a:r>
              <a:rPr lang="en-US" dirty="0" smtClean="0"/>
              <a:t> object.</a:t>
            </a:r>
          </a:p>
        </p:txBody>
      </p:sp>
    </p:spTree>
    <p:extLst>
      <p:ext uri="{BB962C8B-B14F-4D97-AF65-F5344CB8AC3E}">
        <p14:creationId xmlns:p14="http://schemas.microsoft.com/office/powerpoint/2010/main" val="33773209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39200" y="1352550"/>
            <a:ext cx="5000000" cy="26285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P4 Program structure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25</a:t>
            </a:fld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352925" y="1809750"/>
            <a:ext cx="2009275" cy="2362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endParaRPr lang="en-GB" dirty="0" err="1" smtClean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1" y="1154757"/>
            <a:ext cx="3850376" cy="37029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43016" y="3409950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b="1" dirty="0" smtClean="0"/>
              <a:t>Ingress</a:t>
            </a:r>
            <a:br>
              <a:rPr lang="en-US" sz="1000" b="1" dirty="0" smtClean="0"/>
            </a:br>
            <a:r>
              <a:rPr lang="en-US" sz="1000" b="1" dirty="0" smtClean="0"/>
              <a:t>Parser</a:t>
            </a:r>
            <a:endParaRPr lang="en-GB" sz="1000" b="1" dirty="0" err="1" smtClean="0"/>
          </a:p>
        </p:txBody>
      </p:sp>
      <p:sp>
        <p:nvSpPr>
          <p:cNvPr id="10" name="TextBox 9"/>
          <p:cNvSpPr txBox="1"/>
          <p:nvPr/>
        </p:nvSpPr>
        <p:spPr>
          <a:xfrm>
            <a:off x="7239138" y="343840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b="1" dirty="0"/>
              <a:t>E</a:t>
            </a:r>
            <a:r>
              <a:rPr lang="en-US" sz="1000" b="1" dirty="0" smtClean="0"/>
              <a:t>gress</a:t>
            </a:r>
            <a:br>
              <a:rPr lang="en-US" sz="1000" b="1" dirty="0" smtClean="0"/>
            </a:br>
            <a:r>
              <a:rPr lang="en-US" sz="1000" b="1" dirty="0" smtClean="0"/>
              <a:t>Parser</a:t>
            </a:r>
            <a:endParaRPr lang="en-GB" sz="1000" b="1" dirty="0" err="1" smtClean="0"/>
          </a:p>
        </p:txBody>
      </p:sp>
      <p:sp>
        <p:nvSpPr>
          <p:cNvPr id="11" name="TextBox 10"/>
          <p:cNvSpPr txBox="1"/>
          <p:nvPr/>
        </p:nvSpPr>
        <p:spPr>
          <a:xfrm>
            <a:off x="7747956" y="3714750"/>
            <a:ext cx="609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b="1" dirty="0" smtClean="0"/>
              <a:t>Egress</a:t>
            </a:r>
            <a:br>
              <a:rPr lang="en-US" sz="1000" b="1" dirty="0" smtClean="0"/>
            </a:br>
            <a:r>
              <a:rPr lang="en-US" sz="1000" b="1" dirty="0" smtClean="0"/>
              <a:t>Match</a:t>
            </a:r>
            <a:br>
              <a:rPr lang="en-US" sz="1000" b="1" dirty="0" smtClean="0"/>
            </a:br>
            <a:r>
              <a:rPr lang="en-US" sz="1000" b="1" dirty="0" smtClean="0"/>
              <a:t>Action</a:t>
            </a:r>
            <a:br>
              <a:rPr lang="en-US" sz="1000" b="1" dirty="0" smtClean="0"/>
            </a:br>
            <a:r>
              <a:rPr lang="en-US" sz="1000" b="1" dirty="0" smtClean="0"/>
              <a:t>Unit</a:t>
            </a:r>
            <a:endParaRPr lang="en-GB" sz="1000" b="1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8213224" y="196215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b="1" dirty="0" smtClean="0"/>
              <a:t>H/W </a:t>
            </a:r>
            <a:br>
              <a:rPr lang="en-US" sz="1000" b="1" dirty="0" smtClean="0"/>
            </a:br>
            <a:r>
              <a:rPr lang="en-US" sz="1000" b="1" dirty="0" smtClean="0"/>
              <a:t>Queues</a:t>
            </a:r>
            <a:endParaRPr lang="en-GB" sz="1000" b="1" dirty="0" err="1" smtClean="0"/>
          </a:p>
        </p:txBody>
      </p:sp>
      <p:sp>
        <p:nvSpPr>
          <p:cNvPr id="13" name="TextBox 12"/>
          <p:cNvSpPr txBox="1"/>
          <p:nvPr/>
        </p:nvSpPr>
        <p:spPr>
          <a:xfrm>
            <a:off x="6626043" y="3754219"/>
            <a:ext cx="638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000" b="1" dirty="0" smtClean="0"/>
              <a:t>Ingress</a:t>
            </a:r>
            <a:br>
              <a:rPr lang="en-US" sz="1000" b="1" dirty="0" smtClean="0"/>
            </a:br>
            <a:r>
              <a:rPr lang="en-US" sz="1000" b="1" dirty="0" smtClean="0"/>
              <a:t>Match</a:t>
            </a:r>
            <a:br>
              <a:rPr lang="en-US" sz="1000" b="1" dirty="0" smtClean="0"/>
            </a:br>
            <a:r>
              <a:rPr lang="en-US" sz="1000" b="1" dirty="0" smtClean="0"/>
              <a:t>Action</a:t>
            </a:r>
            <a:br>
              <a:rPr lang="en-US" sz="1000" b="1" dirty="0" smtClean="0"/>
            </a:br>
            <a:r>
              <a:rPr lang="en-US" sz="1000" b="1" dirty="0" smtClean="0"/>
              <a:t>Unit</a:t>
            </a:r>
            <a:endParaRPr lang="en-GB" sz="10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25735805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9" y="35338"/>
            <a:ext cx="8513064" cy="765432"/>
          </a:xfrm>
        </p:spPr>
        <p:txBody>
          <a:bodyPr/>
          <a:lstStyle/>
          <a:p>
            <a:r>
              <a:rPr lang="en-US" dirty="0" smtClean="0"/>
              <a:t>Header Definitions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lum contrast="20000"/>
          </a:blip>
          <a:srcRect l="49494" t="15042" r="110" b="24271"/>
          <a:stretch/>
        </p:blipFill>
        <p:spPr>
          <a:xfrm>
            <a:off x="152400" y="800770"/>
            <a:ext cx="4343399" cy="263976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105400" y="73276"/>
            <a:ext cx="2667000" cy="48074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 err="1"/>
              <a:t>typedef</a:t>
            </a:r>
            <a:r>
              <a:rPr lang="en-GB" sz="700" b="1" dirty="0"/>
              <a:t> bit&lt;9&gt;  </a:t>
            </a:r>
            <a:r>
              <a:rPr lang="en-GB" sz="700" b="1" dirty="0" err="1"/>
              <a:t>egressSpec_t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 err="1"/>
              <a:t>typedef</a:t>
            </a:r>
            <a:r>
              <a:rPr lang="en-GB" sz="700" b="1" dirty="0"/>
              <a:t> bit&lt;48&gt; </a:t>
            </a:r>
            <a:r>
              <a:rPr lang="en-GB" sz="700" b="1" dirty="0" err="1"/>
              <a:t>macAddr_t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 err="1"/>
              <a:t>typedef</a:t>
            </a:r>
            <a:r>
              <a:rPr lang="en-GB" sz="700" b="1" dirty="0"/>
              <a:t> bit&lt;32&gt; ip4Addr_t;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 smtClean="0"/>
              <a:t/>
            </a:r>
            <a:br>
              <a:rPr lang="en-GB" sz="700" b="1" dirty="0" smtClean="0"/>
            </a:br>
            <a:r>
              <a:rPr lang="en-GB" sz="700" b="1" dirty="0" smtClean="0"/>
              <a:t>header </a:t>
            </a:r>
            <a:r>
              <a:rPr lang="en-GB" sz="700" b="1" dirty="0" err="1"/>
              <a:t>ethernet_t</a:t>
            </a:r>
            <a:r>
              <a:rPr lang="en-GB" sz="700" b="1" dirty="0"/>
              <a:t>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</a:t>
            </a:r>
            <a:r>
              <a:rPr lang="en-GB" sz="700" b="1" dirty="0" err="1"/>
              <a:t>macAddr_t</a:t>
            </a:r>
            <a:r>
              <a:rPr lang="en-GB" sz="700" b="1" dirty="0"/>
              <a:t> </a:t>
            </a:r>
            <a:r>
              <a:rPr lang="en-GB" sz="700" b="1" dirty="0" err="1"/>
              <a:t>dstAddr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</a:t>
            </a:r>
            <a:r>
              <a:rPr lang="en-GB" sz="700" b="1" dirty="0" err="1"/>
              <a:t>macAddr_t</a:t>
            </a:r>
            <a:r>
              <a:rPr lang="en-GB" sz="700" b="1" dirty="0"/>
              <a:t> </a:t>
            </a:r>
            <a:r>
              <a:rPr lang="en-GB" sz="700" b="1" dirty="0" err="1"/>
              <a:t>srcAddr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bit&lt;16&gt;   </a:t>
            </a:r>
            <a:r>
              <a:rPr lang="en-GB" sz="700" b="1" dirty="0" err="1"/>
              <a:t>etherType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 smtClean="0"/>
              <a:t>header </a:t>
            </a:r>
            <a:r>
              <a:rPr lang="en-GB" sz="700" b="1" dirty="0"/>
              <a:t>ipv4_t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bit&lt;4&gt;    version;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bit&lt;4&gt;    </a:t>
            </a:r>
            <a:r>
              <a:rPr lang="en-GB" sz="700" b="1" dirty="0" err="1"/>
              <a:t>ihl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bit&lt;8&gt;    </a:t>
            </a:r>
            <a:r>
              <a:rPr lang="en-GB" sz="700" b="1" dirty="0" err="1"/>
              <a:t>diffserv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bit&lt;16&gt;   </a:t>
            </a:r>
            <a:r>
              <a:rPr lang="en-GB" sz="700" b="1" dirty="0" err="1"/>
              <a:t>totalLen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bit&lt;16&gt;   identification;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bit&lt;3&gt;    flags;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bit&lt;13&gt;   </a:t>
            </a:r>
            <a:r>
              <a:rPr lang="en-GB" sz="700" b="1" dirty="0" err="1"/>
              <a:t>fragOffset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bit&lt;8&gt;    </a:t>
            </a:r>
            <a:r>
              <a:rPr lang="en-GB" sz="700" b="1" dirty="0" err="1"/>
              <a:t>ttl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bit&lt;8&gt;    protocol;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bit&lt;16&gt;   </a:t>
            </a:r>
            <a:r>
              <a:rPr lang="en-GB" sz="700" b="1" dirty="0" err="1"/>
              <a:t>hdrChecksum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ip4Addr_t </a:t>
            </a:r>
            <a:r>
              <a:rPr lang="en-GB" sz="700" b="1" dirty="0" err="1"/>
              <a:t>srcAddr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ip4Addr_t </a:t>
            </a:r>
            <a:r>
              <a:rPr lang="en-GB" sz="700" b="1" dirty="0" err="1"/>
              <a:t>dstAddr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GB" sz="700" b="1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 err="1" smtClean="0"/>
              <a:t>struct</a:t>
            </a:r>
            <a:r>
              <a:rPr lang="en-GB" sz="700" b="1" dirty="0" smtClean="0"/>
              <a:t> </a:t>
            </a:r>
            <a:r>
              <a:rPr lang="en-GB" sz="700" b="1" dirty="0"/>
              <a:t>headers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</a:t>
            </a:r>
            <a:r>
              <a:rPr lang="en-GB" sz="700" b="1" dirty="0" err="1"/>
              <a:t>ethernet_t</a:t>
            </a:r>
            <a:r>
              <a:rPr lang="en-GB" sz="700" b="1" dirty="0"/>
              <a:t>   </a:t>
            </a:r>
            <a:r>
              <a:rPr lang="en-GB" sz="700" b="1" dirty="0" err="1"/>
              <a:t>ethernet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ipv4_t       ipv4;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 smtClean="0"/>
              <a:t>}</a:t>
            </a:r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31637775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Parser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457200" y="997570"/>
            <a:ext cx="4482763" cy="195518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27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105400" y="593455"/>
            <a:ext cx="3962400" cy="41118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parser </a:t>
            </a:r>
            <a:r>
              <a:rPr lang="en-GB" sz="700" b="1" dirty="0" err="1"/>
              <a:t>ParserImpl</a:t>
            </a:r>
            <a:r>
              <a:rPr lang="en-GB" sz="700" b="1" dirty="0"/>
              <a:t>(</a:t>
            </a:r>
            <a:r>
              <a:rPr lang="en-GB" sz="700" b="1" dirty="0" err="1"/>
              <a:t>packet_in</a:t>
            </a:r>
            <a:r>
              <a:rPr lang="en-GB" sz="700" b="1" dirty="0"/>
              <a:t> packet,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          </a:t>
            </a:r>
            <a:r>
              <a:rPr lang="en-GB" sz="700" b="1" dirty="0" smtClean="0"/>
              <a:t>                  </a:t>
            </a:r>
            <a:r>
              <a:rPr lang="en-GB" sz="700" b="1" dirty="0"/>
              <a:t>out headers </a:t>
            </a:r>
            <a:r>
              <a:rPr lang="en-GB" sz="700" b="1" dirty="0" err="1"/>
              <a:t>hdr</a:t>
            </a:r>
            <a:r>
              <a:rPr lang="en-GB" sz="700" b="1" dirty="0"/>
              <a:t>,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              </a:t>
            </a:r>
            <a:r>
              <a:rPr lang="en-GB" sz="700" b="1" dirty="0" smtClean="0"/>
              <a:t>              </a:t>
            </a:r>
            <a:r>
              <a:rPr lang="en-GB" sz="700" b="1" dirty="0" err="1" smtClean="0"/>
              <a:t>inout</a:t>
            </a:r>
            <a:r>
              <a:rPr lang="en-GB" sz="700" b="1" dirty="0" smtClean="0"/>
              <a:t> </a:t>
            </a:r>
            <a:r>
              <a:rPr lang="en-GB" sz="700" b="1" dirty="0"/>
              <a:t>metadata meta,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              </a:t>
            </a:r>
            <a:r>
              <a:rPr lang="en-GB" sz="700" b="1" dirty="0" smtClean="0"/>
              <a:t>              </a:t>
            </a:r>
            <a:r>
              <a:rPr lang="en-GB" sz="700" b="1" dirty="0" err="1" smtClean="0"/>
              <a:t>inout</a:t>
            </a:r>
            <a:r>
              <a:rPr lang="en-GB" sz="700" b="1" dirty="0" smtClean="0"/>
              <a:t> </a:t>
            </a:r>
            <a:r>
              <a:rPr lang="en-GB" sz="700" b="1" dirty="0" err="1"/>
              <a:t>standard_metadata_t</a:t>
            </a:r>
            <a:r>
              <a:rPr lang="en-GB" sz="700" b="1" dirty="0"/>
              <a:t> </a:t>
            </a:r>
            <a:r>
              <a:rPr lang="en-GB" sz="700" b="1" dirty="0" err="1"/>
              <a:t>standard_metadata</a:t>
            </a:r>
            <a:r>
              <a:rPr lang="en-GB" sz="700" b="1" dirty="0"/>
              <a:t>)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GB" sz="700" b="1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state start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    transition </a:t>
            </a:r>
            <a:r>
              <a:rPr lang="en-GB" sz="700" b="1" dirty="0" err="1"/>
              <a:t>parse_ethernet</a:t>
            </a:r>
            <a:r>
              <a:rPr lang="en-GB" sz="70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GB" sz="700" b="1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state </a:t>
            </a:r>
            <a:r>
              <a:rPr lang="en-GB" sz="700" b="1" dirty="0" err="1"/>
              <a:t>parse_ethernet</a:t>
            </a:r>
            <a:r>
              <a:rPr lang="en-GB" sz="700" b="1" dirty="0"/>
              <a:t>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    </a:t>
            </a:r>
            <a:r>
              <a:rPr lang="en-GB" sz="700" b="1" dirty="0" err="1"/>
              <a:t>packet.extract</a:t>
            </a:r>
            <a:r>
              <a:rPr lang="en-GB" sz="700" b="1" dirty="0"/>
              <a:t>(</a:t>
            </a:r>
            <a:r>
              <a:rPr lang="en-GB" sz="700" b="1" dirty="0" err="1"/>
              <a:t>hdr.ethernet</a:t>
            </a:r>
            <a:r>
              <a:rPr lang="en-GB" sz="700" b="1" dirty="0"/>
              <a:t>);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    transition select(</a:t>
            </a:r>
            <a:r>
              <a:rPr lang="en-GB" sz="700" b="1" dirty="0" err="1"/>
              <a:t>hdr.ethernet.etherType</a:t>
            </a:r>
            <a:r>
              <a:rPr lang="en-GB" sz="700" b="1" dirty="0"/>
              <a:t>)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        TYPE_IPV4: parse_ipv4;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        default: accept;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    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GB" sz="700" b="1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state parse_ipv4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    </a:t>
            </a:r>
            <a:r>
              <a:rPr lang="en-GB" sz="700" b="1" dirty="0" err="1"/>
              <a:t>packet.extract</a:t>
            </a:r>
            <a:r>
              <a:rPr lang="en-GB" sz="700" b="1" dirty="0"/>
              <a:t>(hdr.ipv4);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    transition accept;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/>
              <a:t>    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GB" sz="700" b="1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700" b="1" dirty="0" smtClean="0"/>
              <a:t>}</a:t>
            </a:r>
            <a:endParaRPr lang="en-GB" sz="700" b="1" dirty="0"/>
          </a:p>
        </p:txBody>
      </p:sp>
    </p:spTree>
    <p:extLst>
      <p:ext uri="{BB962C8B-B14F-4D97-AF65-F5344CB8AC3E}">
        <p14:creationId xmlns:p14="http://schemas.microsoft.com/office/powerpoint/2010/main" val="4280915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212036" y="1047749"/>
            <a:ext cx="4343400" cy="12395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95" y="89962"/>
            <a:ext cx="8513064" cy="765432"/>
          </a:xfrm>
        </p:spPr>
        <p:txBody>
          <a:bodyPr/>
          <a:lstStyle/>
          <a:p>
            <a:r>
              <a:rPr lang="en-US" dirty="0" smtClean="0"/>
              <a:t>Control flow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28</a:t>
            </a:fld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4482548" y="61898"/>
            <a:ext cx="4585252" cy="50244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control ingress(</a:t>
            </a:r>
            <a:r>
              <a:rPr lang="en-GB" sz="650" b="1" dirty="0" err="1"/>
              <a:t>inout</a:t>
            </a:r>
            <a:r>
              <a:rPr lang="en-GB" sz="650" b="1" dirty="0"/>
              <a:t> headers </a:t>
            </a:r>
            <a:r>
              <a:rPr lang="en-GB" sz="650" b="1" dirty="0" err="1"/>
              <a:t>hdr</a:t>
            </a:r>
            <a:r>
              <a:rPr lang="en-GB" sz="650" b="1" dirty="0"/>
              <a:t>, </a:t>
            </a:r>
            <a:r>
              <a:rPr lang="en-GB" sz="650" b="1" dirty="0" err="1"/>
              <a:t>inout</a:t>
            </a:r>
            <a:r>
              <a:rPr lang="en-GB" sz="650" b="1" dirty="0"/>
              <a:t> metadata meta, </a:t>
            </a:r>
            <a:r>
              <a:rPr lang="en-GB" sz="650" b="1" dirty="0" err="1"/>
              <a:t>inout</a:t>
            </a:r>
            <a:r>
              <a:rPr lang="en-GB" sz="650" b="1" dirty="0"/>
              <a:t> </a:t>
            </a:r>
            <a:r>
              <a:rPr lang="en-GB" sz="650" b="1" dirty="0" err="1"/>
              <a:t>standard_metadata_t</a:t>
            </a:r>
            <a:r>
              <a:rPr lang="en-GB" sz="650" b="1" dirty="0"/>
              <a:t> </a:t>
            </a:r>
            <a:r>
              <a:rPr lang="en-GB" sz="650" b="1" dirty="0" err="1"/>
              <a:t>standard_metadata</a:t>
            </a:r>
            <a:r>
              <a:rPr lang="en-GB" sz="650" b="1" dirty="0"/>
              <a:t>)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action drop()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</a:t>
            </a:r>
            <a:r>
              <a:rPr lang="en-GB" sz="650" b="1" dirty="0" err="1"/>
              <a:t>mark_to_drop</a:t>
            </a:r>
            <a:r>
              <a:rPr lang="en-GB" sz="650" b="1" dirty="0"/>
              <a:t>();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 smtClean="0"/>
              <a:t>    </a:t>
            </a:r>
            <a:r>
              <a:rPr lang="en-GB" sz="650" b="1" dirty="0"/>
              <a:t>action ipv4_forward(</a:t>
            </a:r>
            <a:r>
              <a:rPr lang="en-GB" sz="650" b="1" dirty="0" err="1"/>
              <a:t>macAddr_t</a:t>
            </a:r>
            <a:r>
              <a:rPr lang="en-GB" sz="650" b="1" dirty="0"/>
              <a:t> </a:t>
            </a:r>
            <a:r>
              <a:rPr lang="en-GB" sz="650" b="1" dirty="0" err="1"/>
              <a:t>dstAddr</a:t>
            </a:r>
            <a:r>
              <a:rPr lang="en-GB" sz="650" b="1" dirty="0"/>
              <a:t>, </a:t>
            </a:r>
            <a:r>
              <a:rPr lang="en-GB" sz="650" b="1" dirty="0" err="1"/>
              <a:t>egressSpec_t</a:t>
            </a:r>
            <a:r>
              <a:rPr lang="en-GB" sz="650" b="1" dirty="0"/>
              <a:t> port)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</a:t>
            </a:r>
            <a:r>
              <a:rPr lang="en-GB" sz="650" b="1" dirty="0" err="1"/>
              <a:t>standard_metadata.egress_spec</a:t>
            </a:r>
            <a:r>
              <a:rPr lang="en-GB" sz="650" b="1" dirty="0"/>
              <a:t> = port;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</a:t>
            </a:r>
            <a:r>
              <a:rPr lang="en-GB" sz="650" b="1" dirty="0" err="1"/>
              <a:t>hdr.ethernet.srcAddr</a:t>
            </a:r>
            <a:r>
              <a:rPr lang="en-GB" sz="650" b="1" dirty="0"/>
              <a:t> = </a:t>
            </a:r>
            <a:r>
              <a:rPr lang="en-GB" sz="650" b="1" dirty="0" err="1"/>
              <a:t>hdr.ethernet.dstAddr</a:t>
            </a:r>
            <a:r>
              <a:rPr lang="en-GB" sz="65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</a:t>
            </a:r>
            <a:r>
              <a:rPr lang="en-GB" sz="650" b="1" dirty="0" err="1"/>
              <a:t>hdr.ethernet.dstAddr</a:t>
            </a:r>
            <a:r>
              <a:rPr lang="en-GB" sz="650" b="1" dirty="0"/>
              <a:t> = </a:t>
            </a:r>
            <a:r>
              <a:rPr lang="en-GB" sz="650" b="1" dirty="0" err="1"/>
              <a:t>dstAddr</a:t>
            </a:r>
            <a:r>
              <a:rPr lang="en-GB" sz="65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hdr.ipv4.ttl = hdr.ipv4.ttl - 1;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GB" sz="650" b="1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table ipv4_lpm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key = </a:t>
            </a:r>
            <a:r>
              <a:rPr lang="en-GB" sz="650" b="1" dirty="0" smtClean="0"/>
              <a:t>{     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</a:t>
            </a:r>
            <a:r>
              <a:rPr lang="en-GB" sz="650" b="1" dirty="0" smtClean="0"/>
              <a:t>              </a:t>
            </a:r>
            <a:r>
              <a:rPr lang="en-GB" sz="650" b="1" dirty="0"/>
              <a:t>hdr.ipv4.dstAddr: </a:t>
            </a:r>
            <a:r>
              <a:rPr lang="en-GB" sz="650" b="1" dirty="0" err="1"/>
              <a:t>lpm</a:t>
            </a:r>
            <a:r>
              <a:rPr lang="en-GB" sz="65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actions =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    ipv4_forward;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    drop;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    </a:t>
            </a:r>
            <a:r>
              <a:rPr lang="en-GB" sz="650" b="1" dirty="0" err="1"/>
              <a:t>NoAction</a:t>
            </a:r>
            <a:r>
              <a:rPr lang="en-GB" sz="650" b="1" dirty="0"/>
              <a:t>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size = 1024;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</a:t>
            </a:r>
            <a:r>
              <a:rPr lang="en-GB" sz="650" b="1" dirty="0" err="1"/>
              <a:t>default_action</a:t>
            </a:r>
            <a:r>
              <a:rPr lang="en-GB" sz="650" b="1" dirty="0"/>
              <a:t> = </a:t>
            </a:r>
            <a:r>
              <a:rPr lang="en-GB" sz="650" b="1" dirty="0" err="1"/>
              <a:t>NoAction</a:t>
            </a:r>
            <a:r>
              <a:rPr lang="en-GB" sz="650" b="1" dirty="0"/>
              <a:t>();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endParaRPr lang="en-GB" sz="650" b="1" dirty="0"/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apply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if (hdr.ipv4.isValid()) {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    ipv4_lpm.apply();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    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    }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GB" sz="650" b="1" dirty="0"/>
              <a:t>}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>
            <a:lum contrast="20000"/>
          </a:blip>
          <a:srcRect t="5943"/>
          <a:stretch/>
        </p:blipFill>
        <p:spPr>
          <a:xfrm>
            <a:off x="212036" y="2266950"/>
            <a:ext cx="3200400" cy="24122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lum contrast="20000"/>
          </a:blip>
          <a:stretch>
            <a:fillRect/>
          </a:stretch>
        </p:blipFill>
        <p:spPr>
          <a:xfrm>
            <a:off x="6172200" y="4149613"/>
            <a:ext cx="2523359" cy="5436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lum contrast="20000"/>
          </a:blip>
          <a:stretch>
            <a:fillRect/>
          </a:stretch>
        </p:blipFill>
        <p:spPr>
          <a:xfrm>
            <a:off x="6288181" y="1843335"/>
            <a:ext cx="2481194" cy="84722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666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295" y="89962"/>
            <a:ext cx="8513064" cy="564687"/>
          </a:xfrm>
        </p:spPr>
        <p:txBody>
          <a:bodyPr/>
          <a:lstStyle/>
          <a:p>
            <a:r>
              <a:rPr lang="en-US" dirty="0" err="1" smtClean="0"/>
              <a:t>Deparser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lum contrast="20000"/>
          </a:blip>
          <a:stretch>
            <a:fillRect/>
          </a:stretch>
        </p:blipFill>
        <p:spPr>
          <a:xfrm>
            <a:off x="106295" y="742950"/>
            <a:ext cx="4718585" cy="2590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5419" b="5116"/>
          <a:stretch/>
        </p:blipFill>
        <p:spPr>
          <a:xfrm>
            <a:off x="4724400" y="285750"/>
            <a:ext cx="436988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298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SDN</a:t>
            </a:r>
            <a:r>
              <a:rPr lang="en-US" dirty="0"/>
              <a:t/>
            </a:r>
            <a:br>
              <a:rPr lang="en-US" dirty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448947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51" y="2166220"/>
            <a:ext cx="2460349" cy="101513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>
                <a:solidFill>
                  <a:srgbClr val="FFFFFF">
                    <a:alpha val="60000"/>
                  </a:srgbClr>
                </a:solidFill>
              </a:rPr>
              <a:pPr/>
              <a:t>30</a:t>
            </a:fld>
            <a:endParaRPr lang="en-GB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408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IPV4 Forwarding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>
                <a:solidFill>
                  <a:srgbClr val="FFFFFF">
                    <a:alpha val="60000"/>
                  </a:srgbClr>
                </a:solidFill>
              </a:rPr>
              <a:pPr/>
              <a:t>31</a:t>
            </a:fld>
            <a:endParaRPr lang="en-GB" dirty="0">
              <a:solidFill>
                <a:srgbClr val="FFFFFF">
                  <a:alpha val="60000"/>
                </a:srgb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defTabSz="610744"/>
            <a:r>
              <a:rPr lang="en-US" smtClean="0">
                <a:ea typeface="ＭＳ Ｐゴシック" charset="0"/>
              </a:rPr>
              <a:t>Presentation ID</a:t>
            </a:r>
            <a:endParaRPr lang="en-US"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19904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37281" y="1004028"/>
            <a:ext cx="34336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S1</a:t>
            </a:r>
            <a:endParaRPr lang="en-GB" sz="1013" dirty="0"/>
          </a:p>
        </p:txBody>
      </p:sp>
      <p:sp>
        <p:nvSpPr>
          <p:cNvPr id="7" name="TextBox 6"/>
          <p:cNvSpPr txBox="1"/>
          <p:nvPr/>
        </p:nvSpPr>
        <p:spPr>
          <a:xfrm>
            <a:off x="3779444" y="3411611"/>
            <a:ext cx="34336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S3</a:t>
            </a:r>
            <a:endParaRPr lang="en-GB" sz="1013" dirty="0"/>
          </a:p>
        </p:txBody>
      </p:sp>
      <p:sp>
        <p:nvSpPr>
          <p:cNvPr id="8" name="Rounded Rectangle 7"/>
          <p:cNvSpPr/>
          <p:nvPr/>
        </p:nvSpPr>
        <p:spPr>
          <a:xfrm>
            <a:off x="4182157" y="206936"/>
            <a:ext cx="437960" cy="3910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H1</a:t>
            </a:r>
            <a:endParaRPr lang="en-GB" sz="1013" dirty="0"/>
          </a:p>
        </p:txBody>
      </p:sp>
      <p:sp>
        <p:nvSpPr>
          <p:cNvPr id="9" name="Rounded Rectangle 8"/>
          <p:cNvSpPr/>
          <p:nvPr/>
        </p:nvSpPr>
        <p:spPr>
          <a:xfrm>
            <a:off x="5948866" y="4553127"/>
            <a:ext cx="437960" cy="3910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H2</a:t>
            </a:r>
            <a:endParaRPr lang="en-GB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3294388" y="4629150"/>
            <a:ext cx="437960" cy="3150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H3</a:t>
            </a:r>
            <a:endParaRPr lang="en-GB" sz="1013" dirty="0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3513368" y="4022055"/>
            <a:ext cx="297062" cy="60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34" idx="2"/>
          </p:cNvCxnSpPr>
          <p:nvPr/>
        </p:nvCxnSpPr>
        <p:spPr>
          <a:xfrm flipH="1" flipV="1">
            <a:off x="5875745" y="4024103"/>
            <a:ext cx="342900" cy="52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</p:cNvCxnSpPr>
          <p:nvPr/>
        </p:nvCxnSpPr>
        <p:spPr>
          <a:xfrm>
            <a:off x="4620116" y="402449"/>
            <a:ext cx="308607" cy="40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68584" y="263949"/>
            <a:ext cx="22300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Eth0: 10.0.1.10 : 00:04:00:00:00:01</a:t>
            </a:r>
            <a:endParaRPr lang="en-GB" sz="1013" dirty="0"/>
          </a:p>
        </p:txBody>
      </p:sp>
      <p:sp>
        <p:nvSpPr>
          <p:cNvPr id="21" name="TextBox 20"/>
          <p:cNvSpPr txBox="1"/>
          <p:nvPr/>
        </p:nvSpPr>
        <p:spPr>
          <a:xfrm>
            <a:off x="4963955" y="623359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Eth1 00:aa:00:01:00:01</a:t>
            </a:r>
            <a:endParaRPr lang="en-GB" sz="1013" dirty="0"/>
          </a:p>
        </p:txBody>
      </p:sp>
      <p:sp>
        <p:nvSpPr>
          <p:cNvPr id="23" name="TextBox 22"/>
          <p:cNvSpPr txBox="1"/>
          <p:nvPr/>
        </p:nvSpPr>
        <p:spPr>
          <a:xfrm>
            <a:off x="1077870" y="4420536"/>
            <a:ext cx="22300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Eth0  10.0.3.10 : 00:04:00:00:00:03</a:t>
            </a:r>
            <a:endParaRPr lang="en-GB" sz="1013" dirty="0"/>
          </a:p>
        </p:txBody>
      </p:sp>
      <p:sp>
        <p:nvSpPr>
          <p:cNvPr id="24" name="TextBox 23"/>
          <p:cNvSpPr txBox="1"/>
          <p:nvPr/>
        </p:nvSpPr>
        <p:spPr>
          <a:xfrm>
            <a:off x="6008674" y="4033828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Eth1 00:aa:00:02:00:02</a:t>
            </a:r>
            <a:endParaRPr lang="en-GB" sz="1013" dirty="0"/>
          </a:p>
        </p:txBody>
      </p:sp>
      <p:sp>
        <p:nvSpPr>
          <p:cNvPr id="25" name="TextBox 24"/>
          <p:cNvSpPr txBox="1"/>
          <p:nvPr/>
        </p:nvSpPr>
        <p:spPr>
          <a:xfrm>
            <a:off x="6312339" y="4420536"/>
            <a:ext cx="219322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Eth0 10.0.2.10 : 00:04:00:00:00:02</a:t>
            </a:r>
            <a:endParaRPr lang="en-GB" sz="1013" dirty="0"/>
          </a:p>
        </p:txBody>
      </p:sp>
      <p:sp>
        <p:nvSpPr>
          <p:cNvPr id="26" name="TextBox 25"/>
          <p:cNvSpPr txBox="1"/>
          <p:nvPr/>
        </p:nvSpPr>
        <p:spPr>
          <a:xfrm>
            <a:off x="2776743" y="1402860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Eth3 00:bb:00:01:00:02</a:t>
            </a:r>
            <a:endParaRPr lang="en-GB" sz="1013" dirty="0"/>
          </a:p>
        </p:txBody>
      </p:sp>
      <p:sp>
        <p:nvSpPr>
          <p:cNvPr id="27" name="TextBox 26"/>
          <p:cNvSpPr txBox="1"/>
          <p:nvPr/>
        </p:nvSpPr>
        <p:spPr>
          <a:xfrm>
            <a:off x="5372285" y="1473531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Eth2 00:bb:00:01:00:01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44221" y="3012756"/>
            <a:ext cx="15263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Eth2 00:cc:00:01:00:02</a:t>
            </a:r>
            <a:endParaRPr lang="en-GB" sz="1013" dirty="0"/>
          </a:p>
        </p:txBody>
      </p:sp>
      <p:sp>
        <p:nvSpPr>
          <p:cNvPr id="30" name="TextBox 29"/>
          <p:cNvSpPr txBox="1"/>
          <p:nvPr/>
        </p:nvSpPr>
        <p:spPr>
          <a:xfrm>
            <a:off x="1978427" y="3106002"/>
            <a:ext cx="1539204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Eth2 00:dd:00:01:00:02</a:t>
            </a:r>
            <a:endParaRPr lang="en-GB" sz="1013" dirty="0"/>
          </a:p>
          <a:p>
            <a:endParaRPr lang="en-GB" sz="1013" dirty="0"/>
          </a:p>
        </p:txBody>
      </p:sp>
      <p:sp>
        <p:nvSpPr>
          <p:cNvPr id="31" name="TextBox 30"/>
          <p:cNvSpPr txBox="1"/>
          <p:nvPr/>
        </p:nvSpPr>
        <p:spPr>
          <a:xfrm>
            <a:off x="2240240" y="4059163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Eth1 00:aa:00:03:00:03</a:t>
            </a:r>
            <a:endParaRPr lang="en-GB" sz="1013" dirty="0"/>
          </a:p>
        </p:txBody>
      </p:sp>
      <p:sp>
        <p:nvSpPr>
          <p:cNvPr id="32" name="Rectangle 31"/>
          <p:cNvSpPr/>
          <p:nvPr/>
        </p:nvSpPr>
        <p:spPr>
          <a:xfrm>
            <a:off x="3593242" y="3338303"/>
            <a:ext cx="6858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S3</a:t>
            </a:r>
            <a:endParaRPr lang="en-GB" sz="1013" dirty="0"/>
          </a:p>
        </p:txBody>
      </p:sp>
      <p:sp>
        <p:nvSpPr>
          <p:cNvPr id="34" name="Rectangle 33"/>
          <p:cNvSpPr/>
          <p:nvPr/>
        </p:nvSpPr>
        <p:spPr>
          <a:xfrm>
            <a:off x="5532845" y="3338303"/>
            <a:ext cx="6858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S2</a:t>
            </a:r>
            <a:endParaRPr lang="en-GB" sz="1013" dirty="0"/>
          </a:p>
        </p:txBody>
      </p:sp>
      <p:sp>
        <p:nvSpPr>
          <p:cNvPr id="35" name="Rectangle 34"/>
          <p:cNvSpPr/>
          <p:nvPr/>
        </p:nvSpPr>
        <p:spPr>
          <a:xfrm>
            <a:off x="4315947" y="835654"/>
            <a:ext cx="1528273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S1</a:t>
            </a:r>
            <a:endParaRPr lang="en-GB" sz="1800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3957805" y="1514736"/>
            <a:ext cx="867776" cy="18168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4" idx="0"/>
          </p:cNvCxnSpPr>
          <p:nvPr/>
        </p:nvCxnSpPr>
        <p:spPr>
          <a:xfrm>
            <a:off x="5158249" y="1555498"/>
            <a:ext cx="717496" cy="1782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1"/>
            <a:endCxn id="32" idx="3"/>
          </p:cNvCxnSpPr>
          <p:nvPr/>
        </p:nvCxnSpPr>
        <p:spPr>
          <a:xfrm flipH="1">
            <a:off x="4279042" y="3681203"/>
            <a:ext cx="12538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481859" y="3405603"/>
            <a:ext cx="15856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Eth3 00:cc:00:01:00:03</a:t>
            </a:r>
            <a:endParaRPr lang="en-GB" sz="1013" dirty="0"/>
          </a:p>
        </p:txBody>
      </p:sp>
      <p:sp>
        <p:nvSpPr>
          <p:cNvPr id="22" name="TextBox 21"/>
          <p:cNvSpPr txBox="1"/>
          <p:nvPr/>
        </p:nvSpPr>
        <p:spPr>
          <a:xfrm>
            <a:off x="3542933" y="3405603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Eth3 00:dd:00:01:00:03</a:t>
            </a:r>
            <a:endParaRPr lang="en-GB" sz="1013" dirty="0"/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76987" y="106117"/>
            <a:ext cx="3769883" cy="765432"/>
          </a:xfrm>
        </p:spPr>
        <p:txBody>
          <a:bodyPr/>
          <a:lstStyle/>
          <a:p>
            <a:r>
              <a:rPr lang="en-US" dirty="0" smtClean="0"/>
              <a:t>A very simple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33812" y="888584"/>
            <a:ext cx="1040670" cy="39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100" dirty="0" smtClean="0"/>
              <a:t>P4 Enabled </a:t>
            </a:r>
            <a:br>
              <a:rPr lang="en-US" sz="1100" dirty="0" smtClean="0"/>
            </a:br>
            <a:r>
              <a:rPr lang="en-US" sz="1100" dirty="0" smtClean="0"/>
              <a:t>Virtual Switch</a:t>
            </a:r>
            <a:endParaRPr lang="en-GB" sz="11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304800" y="1962150"/>
            <a:ext cx="3682418" cy="931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100" b="1" dirty="0" smtClean="0"/>
              <a:t>S1 , S2 , S3 are P4 Enabled Virtual Switches</a:t>
            </a:r>
            <a:br>
              <a:rPr lang="en-US" sz="1100" b="1" dirty="0" smtClean="0"/>
            </a:br>
            <a:r>
              <a:rPr lang="en-US" sz="1100" b="1" dirty="0" smtClean="0"/>
              <a:t>H1 , H2 and H3 are Hosts created in </a:t>
            </a:r>
            <a:r>
              <a:rPr lang="en-US" sz="1100" b="1" dirty="0" err="1" smtClean="0"/>
              <a:t>Mininet</a:t>
            </a:r>
            <a:r>
              <a:rPr lang="en-US" sz="1100" b="1" dirty="0" smtClean="0"/>
              <a:t/>
            </a:r>
            <a:br>
              <a:rPr lang="en-US" sz="1100" b="1" dirty="0" smtClean="0"/>
            </a:br>
            <a:r>
              <a:rPr lang="en-US" sz="1100" b="1" dirty="0" smtClean="0"/>
              <a:t>Thrift is used to configure all these devices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sz="1100" b="1" dirty="0" smtClean="0"/>
              <a:t>P4apprunner is used as a wrapper script to compile </a:t>
            </a:r>
            <a:br>
              <a:rPr lang="en-US" sz="1100" b="1" dirty="0" smtClean="0"/>
            </a:br>
            <a:r>
              <a:rPr lang="en-US" sz="1100" b="1" dirty="0" smtClean="0"/>
              <a:t>the p4 program to p4 </a:t>
            </a:r>
            <a:r>
              <a:rPr lang="en-US" sz="1100" b="1" dirty="0" err="1" smtClean="0"/>
              <a:t>json</a:t>
            </a:r>
            <a:r>
              <a:rPr lang="en-US" sz="1100" b="1" dirty="0" smtClean="0"/>
              <a:t> to the switches S1, S2, S3</a:t>
            </a:r>
            <a:endParaRPr lang="en-GB" sz="1100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4250336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37281" y="1004028"/>
            <a:ext cx="34336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S1</a:t>
            </a:r>
            <a:endParaRPr lang="en-GB" sz="1013" dirty="0"/>
          </a:p>
        </p:txBody>
      </p:sp>
      <p:sp>
        <p:nvSpPr>
          <p:cNvPr id="7" name="TextBox 6"/>
          <p:cNvSpPr txBox="1"/>
          <p:nvPr/>
        </p:nvSpPr>
        <p:spPr>
          <a:xfrm>
            <a:off x="3779444" y="3411611"/>
            <a:ext cx="34336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S3</a:t>
            </a:r>
            <a:endParaRPr lang="en-GB" sz="1013" dirty="0"/>
          </a:p>
        </p:txBody>
      </p:sp>
      <p:sp>
        <p:nvSpPr>
          <p:cNvPr id="8" name="Rounded Rectangle 7"/>
          <p:cNvSpPr/>
          <p:nvPr/>
        </p:nvSpPr>
        <p:spPr>
          <a:xfrm>
            <a:off x="4182157" y="206936"/>
            <a:ext cx="437960" cy="3910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H1</a:t>
            </a:r>
            <a:endParaRPr lang="en-GB" sz="1013" dirty="0"/>
          </a:p>
        </p:txBody>
      </p:sp>
      <p:sp>
        <p:nvSpPr>
          <p:cNvPr id="9" name="Rounded Rectangle 8"/>
          <p:cNvSpPr/>
          <p:nvPr/>
        </p:nvSpPr>
        <p:spPr>
          <a:xfrm>
            <a:off x="5945862" y="4697534"/>
            <a:ext cx="437960" cy="3910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H2</a:t>
            </a:r>
            <a:endParaRPr lang="en-GB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3294388" y="4818439"/>
            <a:ext cx="437960" cy="3150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H3</a:t>
            </a:r>
            <a:endParaRPr lang="en-GB" sz="1013" dirty="0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3513368" y="4022054"/>
            <a:ext cx="297062" cy="79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0"/>
            <a:endCxn id="34" idx="2"/>
          </p:cNvCxnSpPr>
          <p:nvPr/>
        </p:nvCxnSpPr>
        <p:spPr>
          <a:xfrm flipH="1" flipV="1">
            <a:off x="5875745" y="4024103"/>
            <a:ext cx="289097" cy="673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</p:cNvCxnSpPr>
          <p:nvPr/>
        </p:nvCxnSpPr>
        <p:spPr>
          <a:xfrm>
            <a:off x="4620116" y="402449"/>
            <a:ext cx="308607" cy="40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68584" y="263949"/>
            <a:ext cx="22300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Eth0: 10.0.1.10 : 00:04:00:00:00:01</a:t>
            </a:r>
            <a:endParaRPr lang="en-GB" sz="1013" dirty="0"/>
          </a:p>
        </p:txBody>
      </p:sp>
      <p:sp>
        <p:nvSpPr>
          <p:cNvPr id="21" name="TextBox 20"/>
          <p:cNvSpPr txBox="1"/>
          <p:nvPr/>
        </p:nvSpPr>
        <p:spPr>
          <a:xfrm>
            <a:off x="4963955" y="623359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Eth1 00:aa:00:01:00:01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7870" y="4420536"/>
            <a:ext cx="22300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Eth0  10.0.3.10 : 00:04:00:00:00:03</a:t>
            </a:r>
            <a:endParaRPr lang="en-GB" sz="1013" dirty="0"/>
          </a:p>
        </p:txBody>
      </p:sp>
      <p:sp>
        <p:nvSpPr>
          <p:cNvPr id="24" name="TextBox 23"/>
          <p:cNvSpPr txBox="1"/>
          <p:nvPr/>
        </p:nvSpPr>
        <p:spPr>
          <a:xfrm>
            <a:off x="5981658" y="4076141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Eth1 00:aa:00:02:00:02</a:t>
            </a:r>
            <a:endParaRPr lang="en-GB" sz="1013" dirty="0"/>
          </a:p>
        </p:txBody>
      </p:sp>
      <p:sp>
        <p:nvSpPr>
          <p:cNvPr id="25" name="TextBox 24"/>
          <p:cNvSpPr txBox="1"/>
          <p:nvPr/>
        </p:nvSpPr>
        <p:spPr>
          <a:xfrm>
            <a:off x="6312339" y="4420536"/>
            <a:ext cx="219322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Eth0 10.0.2.10 : 00:04:00:00:00:02</a:t>
            </a:r>
            <a:endParaRPr lang="en-GB" sz="1013" dirty="0"/>
          </a:p>
        </p:txBody>
      </p:sp>
      <p:sp>
        <p:nvSpPr>
          <p:cNvPr id="26" name="TextBox 25"/>
          <p:cNvSpPr txBox="1"/>
          <p:nvPr/>
        </p:nvSpPr>
        <p:spPr>
          <a:xfrm>
            <a:off x="3256175" y="1464649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Eth3 00:bb:00:01:00:02</a:t>
            </a:r>
            <a:endParaRPr lang="en-GB" sz="1013" dirty="0"/>
          </a:p>
        </p:txBody>
      </p:sp>
      <p:sp>
        <p:nvSpPr>
          <p:cNvPr id="27" name="TextBox 26"/>
          <p:cNvSpPr txBox="1"/>
          <p:nvPr/>
        </p:nvSpPr>
        <p:spPr>
          <a:xfrm>
            <a:off x="5180645" y="1564277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Eth2 00:bb:00:01:00:01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44221" y="3085541"/>
            <a:ext cx="15263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Eth2 00:cc:00:01:00:02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78427" y="3106002"/>
            <a:ext cx="1539204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Eth2 00:dd:00:01:00:02</a:t>
            </a:r>
            <a:endParaRPr lang="en-GB" sz="1013" dirty="0"/>
          </a:p>
          <a:p>
            <a:endParaRPr lang="en-GB" sz="1013" dirty="0"/>
          </a:p>
        </p:txBody>
      </p:sp>
      <p:sp>
        <p:nvSpPr>
          <p:cNvPr id="31" name="TextBox 30"/>
          <p:cNvSpPr txBox="1"/>
          <p:nvPr/>
        </p:nvSpPr>
        <p:spPr>
          <a:xfrm>
            <a:off x="3916403" y="4067613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Eth1 00:aa:00:03:00:03</a:t>
            </a:r>
            <a:endParaRPr lang="en-GB" sz="1013" dirty="0"/>
          </a:p>
        </p:txBody>
      </p:sp>
      <p:sp>
        <p:nvSpPr>
          <p:cNvPr id="32" name="Rectangle 31"/>
          <p:cNvSpPr/>
          <p:nvPr/>
        </p:nvSpPr>
        <p:spPr>
          <a:xfrm>
            <a:off x="3593242" y="3338303"/>
            <a:ext cx="6858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S3</a:t>
            </a:r>
            <a:endParaRPr lang="en-GB" sz="1013" dirty="0"/>
          </a:p>
        </p:txBody>
      </p:sp>
      <p:sp>
        <p:nvSpPr>
          <p:cNvPr id="34" name="Rectangle 33"/>
          <p:cNvSpPr/>
          <p:nvPr/>
        </p:nvSpPr>
        <p:spPr>
          <a:xfrm>
            <a:off x="5532845" y="3338303"/>
            <a:ext cx="6858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S2</a:t>
            </a:r>
            <a:endParaRPr lang="en-GB" sz="1013" dirty="0"/>
          </a:p>
        </p:txBody>
      </p:sp>
      <p:sp>
        <p:nvSpPr>
          <p:cNvPr id="35" name="Rectangle 34"/>
          <p:cNvSpPr/>
          <p:nvPr/>
        </p:nvSpPr>
        <p:spPr>
          <a:xfrm>
            <a:off x="4647188" y="835654"/>
            <a:ext cx="6858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S1</a:t>
            </a:r>
            <a:endParaRPr lang="en-GB" sz="1013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3957805" y="1514736"/>
            <a:ext cx="867776" cy="18168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4" idx="0"/>
          </p:cNvCxnSpPr>
          <p:nvPr/>
        </p:nvCxnSpPr>
        <p:spPr>
          <a:xfrm>
            <a:off x="5158249" y="1555498"/>
            <a:ext cx="717496" cy="1782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1"/>
            <a:endCxn id="32" idx="3"/>
          </p:cNvCxnSpPr>
          <p:nvPr/>
        </p:nvCxnSpPr>
        <p:spPr>
          <a:xfrm flipH="1">
            <a:off x="4279042" y="3681203"/>
            <a:ext cx="12538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70295" y="36004"/>
            <a:ext cx="2836033" cy="2516073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none" rtlCol="0">
            <a:spAutoFit/>
          </a:bodyPr>
          <a:lstStyle/>
          <a:p>
            <a:r>
              <a:rPr lang="en-US" sz="1050" dirty="0" smtClean="0"/>
              <a:t>For traffic flowing from H1 -----</a:t>
            </a:r>
            <a:r>
              <a:rPr lang="en-US" sz="1050" dirty="0" smtClean="0">
                <a:sym typeface="Wingdings" panose="05000000000000000000" pitchFamily="2" charset="2"/>
              </a:rPr>
              <a:t> </a:t>
            </a:r>
            <a:r>
              <a:rPr lang="en-US" sz="1050" dirty="0" smtClean="0"/>
              <a:t> </a:t>
            </a:r>
            <a:r>
              <a:rPr lang="en-US" sz="1050" dirty="0"/>
              <a:t>H2</a:t>
            </a:r>
          </a:p>
          <a:p>
            <a:r>
              <a:rPr lang="en-US" sz="1050" dirty="0" smtClean="0"/>
              <a:t>At H1</a:t>
            </a:r>
            <a:endParaRPr lang="en-US" sz="1050" dirty="0"/>
          </a:p>
          <a:p>
            <a:r>
              <a:rPr lang="en-US" sz="1050" dirty="0" err="1"/>
              <a:t>Src</a:t>
            </a:r>
            <a:r>
              <a:rPr lang="en-US" sz="1050" dirty="0"/>
              <a:t> 10.0.1.10 </a:t>
            </a:r>
            <a:r>
              <a:rPr lang="en-US" sz="1050" dirty="0" err="1"/>
              <a:t>src</a:t>
            </a:r>
            <a:r>
              <a:rPr lang="en-US" sz="1050" dirty="0"/>
              <a:t> mac : 00:04:00:00:00:01</a:t>
            </a:r>
          </a:p>
          <a:p>
            <a:r>
              <a:rPr lang="en-US" sz="1050" dirty="0" err="1"/>
              <a:t>Dest</a:t>
            </a:r>
            <a:r>
              <a:rPr lang="en-US" sz="1050" dirty="0"/>
              <a:t> 10.0.2.10 : </a:t>
            </a:r>
            <a:r>
              <a:rPr lang="en-US" sz="1050" dirty="0" err="1"/>
              <a:t>dst</a:t>
            </a:r>
            <a:r>
              <a:rPr lang="en-US" sz="1050" dirty="0"/>
              <a:t> mac : </a:t>
            </a:r>
            <a:r>
              <a:rPr lang="en-US" sz="1050" dirty="0" err="1"/>
              <a:t>ff:ff:ff:ff:ff:ff</a:t>
            </a:r>
            <a:endParaRPr lang="en-US" sz="1050" dirty="0"/>
          </a:p>
          <a:p>
            <a:r>
              <a:rPr lang="en-US" sz="1050" dirty="0"/>
              <a:t>Egress port = eth0 </a:t>
            </a:r>
            <a:endParaRPr lang="en-US" sz="1013" dirty="0"/>
          </a:p>
          <a:p>
            <a:endParaRPr lang="en-US" sz="1050" dirty="0"/>
          </a:p>
          <a:p>
            <a:r>
              <a:rPr lang="en-US" sz="1050" dirty="0"/>
              <a:t>S1 </a:t>
            </a:r>
          </a:p>
          <a:p>
            <a:r>
              <a:rPr lang="en-US" sz="1050" dirty="0" err="1"/>
              <a:t>Src</a:t>
            </a:r>
            <a:r>
              <a:rPr lang="en-US" sz="1050" dirty="0"/>
              <a:t> </a:t>
            </a:r>
            <a:r>
              <a:rPr lang="en-US" sz="1050" dirty="0" err="1"/>
              <a:t>ip</a:t>
            </a:r>
            <a:r>
              <a:rPr lang="en-US" sz="1050" dirty="0"/>
              <a:t> 10.0.1.10</a:t>
            </a:r>
            <a:r>
              <a:rPr lang="en-US" sz="1050" dirty="0" smtClean="0"/>
              <a:t> </a:t>
            </a:r>
            <a:r>
              <a:rPr lang="en-US" sz="1050" dirty="0" err="1"/>
              <a:t>src</a:t>
            </a:r>
            <a:r>
              <a:rPr lang="en-US" sz="1050" dirty="0"/>
              <a:t> mac : 00:bb:00:01:00:01</a:t>
            </a:r>
          </a:p>
          <a:p>
            <a:r>
              <a:rPr lang="en-US" sz="1050" dirty="0" err="1"/>
              <a:t>Dest</a:t>
            </a:r>
            <a:r>
              <a:rPr lang="en-US" sz="1050" dirty="0"/>
              <a:t> 10.0.2.10 : </a:t>
            </a:r>
            <a:r>
              <a:rPr lang="en-US" sz="1050" dirty="0" err="1"/>
              <a:t>dst</a:t>
            </a:r>
            <a:r>
              <a:rPr lang="en-US" sz="1050" dirty="0"/>
              <a:t> mac : </a:t>
            </a:r>
            <a:r>
              <a:rPr lang="en-US" sz="1050" dirty="0" err="1"/>
              <a:t>ff:ff:ff:ff:ff:ff</a:t>
            </a:r>
            <a:endParaRPr lang="en-US" sz="1050" dirty="0"/>
          </a:p>
          <a:p>
            <a:r>
              <a:rPr lang="en-US" sz="1050" dirty="0"/>
              <a:t>Egress port = eth2</a:t>
            </a:r>
          </a:p>
          <a:p>
            <a:r>
              <a:rPr lang="en-US" sz="1050" dirty="0" err="1"/>
              <a:t>Ttl</a:t>
            </a:r>
            <a:r>
              <a:rPr lang="en-US" sz="1050" dirty="0"/>
              <a:t> decrement</a:t>
            </a:r>
          </a:p>
          <a:p>
            <a:r>
              <a:rPr lang="en-US" sz="1050" dirty="0"/>
              <a:t>S2 </a:t>
            </a:r>
          </a:p>
          <a:p>
            <a:r>
              <a:rPr lang="en-US" sz="1050" dirty="0" err="1"/>
              <a:t>Src</a:t>
            </a:r>
            <a:r>
              <a:rPr lang="en-US" sz="1050" dirty="0"/>
              <a:t> </a:t>
            </a:r>
            <a:r>
              <a:rPr lang="en-US" sz="1050" dirty="0" err="1"/>
              <a:t>ip</a:t>
            </a:r>
            <a:r>
              <a:rPr lang="en-US" sz="1050" dirty="0"/>
              <a:t> 10.0.1.10</a:t>
            </a:r>
            <a:r>
              <a:rPr lang="en-US" sz="1050" dirty="0" smtClean="0"/>
              <a:t> </a:t>
            </a:r>
            <a:r>
              <a:rPr lang="en-US" sz="1050" dirty="0" err="1"/>
              <a:t>src</a:t>
            </a:r>
            <a:r>
              <a:rPr lang="en-US" sz="1050" dirty="0"/>
              <a:t> mac : 00:aa:00:02:00:02</a:t>
            </a:r>
          </a:p>
          <a:p>
            <a:r>
              <a:rPr lang="en-US" sz="1050" dirty="0" err="1"/>
              <a:t>Dest</a:t>
            </a:r>
            <a:r>
              <a:rPr lang="en-US" sz="1050" dirty="0"/>
              <a:t> 10.0.2.10 : </a:t>
            </a:r>
            <a:r>
              <a:rPr lang="en-US" sz="1050" dirty="0" err="1"/>
              <a:t>dst</a:t>
            </a:r>
            <a:r>
              <a:rPr lang="en-US" sz="1050" dirty="0"/>
              <a:t> mac : </a:t>
            </a:r>
            <a:r>
              <a:rPr lang="en-US" sz="1050" dirty="0" err="1"/>
              <a:t>ff:ff:ff:ff:ff:ff</a:t>
            </a:r>
            <a:endParaRPr lang="en-US" sz="1050" dirty="0"/>
          </a:p>
          <a:p>
            <a:r>
              <a:rPr lang="en-US" sz="1050" dirty="0"/>
              <a:t>Egress port = eth 1</a:t>
            </a:r>
            <a:endParaRPr lang="en-GB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5481859" y="3405603"/>
            <a:ext cx="15856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Eth3 00:cc:00:01:00:03</a:t>
            </a:r>
            <a:endParaRPr lang="en-GB" sz="1013" dirty="0"/>
          </a:p>
        </p:txBody>
      </p:sp>
      <p:sp>
        <p:nvSpPr>
          <p:cNvPr id="22" name="TextBox 21"/>
          <p:cNvSpPr txBox="1"/>
          <p:nvPr/>
        </p:nvSpPr>
        <p:spPr>
          <a:xfrm>
            <a:off x="3542933" y="3405603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Eth3 00:dd:00:01:00:03</a:t>
            </a:r>
            <a:endParaRPr lang="en-GB" sz="1013" dirty="0"/>
          </a:p>
        </p:txBody>
      </p:sp>
      <p:sp>
        <p:nvSpPr>
          <p:cNvPr id="36" name="TextBox 35"/>
          <p:cNvSpPr txBox="1"/>
          <p:nvPr/>
        </p:nvSpPr>
        <p:spPr>
          <a:xfrm>
            <a:off x="5388510" y="850283"/>
            <a:ext cx="3405099" cy="46166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GB" sz="800" dirty="0" err="1"/>
              <a:t>table_add</a:t>
            </a:r>
            <a:r>
              <a:rPr lang="en-GB" sz="800" dirty="0"/>
              <a:t> ipv4_lpm ipv4_forward 10.0.2.10/32 =&gt; </a:t>
            </a:r>
            <a:r>
              <a:rPr lang="en-US" sz="800" dirty="0"/>
              <a:t>00:bb:00:01:00:01 </a:t>
            </a:r>
            <a:r>
              <a:rPr lang="en-GB" sz="800" dirty="0"/>
              <a:t>2</a:t>
            </a:r>
          </a:p>
          <a:p>
            <a:r>
              <a:rPr lang="en-GB" sz="800" dirty="0" err="1"/>
              <a:t>table_add</a:t>
            </a:r>
            <a:r>
              <a:rPr lang="en-GB" sz="800" dirty="0"/>
              <a:t> ipv4_lpm ipv4_forward 10.0.1.10/32 =&gt; 00:aa:00:01:00:01 1</a:t>
            </a:r>
          </a:p>
          <a:p>
            <a:r>
              <a:rPr lang="en-GB" sz="800" dirty="0" err="1"/>
              <a:t>table_add</a:t>
            </a:r>
            <a:r>
              <a:rPr lang="en-GB" sz="800" dirty="0"/>
              <a:t> ipv4_lpm ipv4_forward 10.0.3.10/32 =&gt; </a:t>
            </a:r>
            <a:r>
              <a:rPr lang="en-US" sz="800" dirty="0"/>
              <a:t>00:bb:00:01:00:02</a:t>
            </a:r>
            <a:r>
              <a:rPr lang="en-GB" sz="800" dirty="0"/>
              <a:t> 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15000" y="2647950"/>
            <a:ext cx="3379058" cy="46166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GB" sz="800" dirty="0" err="1"/>
              <a:t>table_add</a:t>
            </a:r>
            <a:r>
              <a:rPr lang="en-GB" sz="800" dirty="0"/>
              <a:t> ipv4_lpm ipv4_forward 10.0.2.10/32 =&gt; </a:t>
            </a:r>
            <a:r>
              <a:rPr lang="en-US" sz="800" dirty="0"/>
              <a:t>00:aa:00:02:00:02 </a:t>
            </a:r>
            <a:r>
              <a:rPr lang="en-GB" sz="800" dirty="0"/>
              <a:t>1</a:t>
            </a:r>
          </a:p>
          <a:p>
            <a:r>
              <a:rPr lang="en-GB" sz="800" dirty="0" err="1"/>
              <a:t>table_add</a:t>
            </a:r>
            <a:r>
              <a:rPr lang="en-GB" sz="800" dirty="0"/>
              <a:t> ipv4_lpm ipv4_forward 10.0.1.10/32 =&gt; </a:t>
            </a:r>
            <a:r>
              <a:rPr lang="en-US" sz="800" dirty="0">
                <a:solidFill>
                  <a:srgbClr val="FF0000"/>
                </a:solidFill>
              </a:rPr>
              <a:t>00:cc:00:01:00:02</a:t>
            </a:r>
            <a:r>
              <a:rPr lang="en-GB" sz="800" dirty="0"/>
              <a:t> 2</a:t>
            </a:r>
          </a:p>
          <a:p>
            <a:r>
              <a:rPr lang="en-GB" sz="800" dirty="0" err="1"/>
              <a:t>table_add</a:t>
            </a:r>
            <a:r>
              <a:rPr lang="en-GB" sz="800" dirty="0"/>
              <a:t> ipv4_lpm ipv4_forward 10.0.3.10/32 =&gt; </a:t>
            </a:r>
            <a:r>
              <a:rPr lang="en-US" sz="800" dirty="0">
                <a:solidFill>
                  <a:srgbClr val="FF0000"/>
                </a:solidFill>
              </a:rPr>
              <a:t>00:cc:00:01:00:03</a:t>
            </a:r>
            <a:r>
              <a:rPr lang="en-GB" sz="800" dirty="0"/>
              <a:t> 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6696" y="3357508"/>
            <a:ext cx="3474704" cy="461665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GB" sz="800" dirty="0" err="1"/>
              <a:t>table_add</a:t>
            </a:r>
            <a:r>
              <a:rPr lang="en-GB" sz="800" dirty="0"/>
              <a:t> ipv4_lpm ipv4_forward 10.0.2.10/32 =&gt; 00:dd:00:01:00:03 3</a:t>
            </a:r>
          </a:p>
          <a:p>
            <a:r>
              <a:rPr lang="en-GB" sz="800" dirty="0" err="1"/>
              <a:t>table_add</a:t>
            </a:r>
            <a:r>
              <a:rPr lang="en-GB" sz="800" dirty="0"/>
              <a:t> ipv4_lpm ipv4_forward 10.0.1.10/32 =&gt; </a:t>
            </a:r>
            <a:r>
              <a:rPr lang="en-US" sz="800" dirty="0">
                <a:solidFill>
                  <a:srgbClr val="FF0000"/>
                </a:solidFill>
              </a:rPr>
              <a:t>00:dd:00:01:00:02</a:t>
            </a:r>
            <a:r>
              <a:rPr lang="en-GB" sz="800" dirty="0"/>
              <a:t> 2</a:t>
            </a:r>
          </a:p>
          <a:p>
            <a:r>
              <a:rPr lang="en-GB" sz="800" dirty="0" err="1"/>
              <a:t>table_add</a:t>
            </a:r>
            <a:r>
              <a:rPr lang="en-GB" sz="800" dirty="0"/>
              <a:t> ipv4_lpm ipv4_forward 10.0.3.10/32 =&gt; </a:t>
            </a:r>
            <a:r>
              <a:rPr lang="en-US" sz="800" dirty="0"/>
              <a:t>00:aa:00:03:00:03</a:t>
            </a:r>
            <a:r>
              <a:rPr lang="en-GB" sz="800" dirty="0"/>
              <a:t> 1</a:t>
            </a:r>
          </a:p>
        </p:txBody>
      </p:sp>
    </p:spTree>
    <p:extLst>
      <p:ext uri="{BB962C8B-B14F-4D97-AF65-F5344CB8AC3E}">
        <p14:creationId xmlns:p14="http://schemas.microsoft.com/office/powerpoint/2010/main" val="14176381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9050"/>
            <a:ext cx="9396919" cy="1361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H1-&gt; H2</a:t>
            </a:r>
          </a:p>
          <a:p>
            <a:r>
              <a:rPr lang="en-US" sz="825" dirty="0" err="1"/>
              <a:t>Src</a:t>
            </a:r>
            <a:r>
              <a:rPr lang="en-US" sz="825" dirty="0"/>
              <a:t> 10.0.1.10</a:t>
            </a:r>
          </a:p>
          <a:p>
            <a:r>
              <a:rPr lang="en-US" sz="825" dirty="0" err="1"/>
              <a:t>Dest</a:t>
            </a:r>
            <a:r>
              <a:rPr lang="en-US" sz="825" dirty="0"/>
              <a:t> 10.0.2.10</a:t>
            </a:r>
          </a:p>
          <a:p>
            <a:endParaRPr lang="en-US" sz="825" dirty="0"/>
          </a:p>
          <a:p>
            <a:endParaRPr lang="en-US" sz="825" dirty="0"/>
          </a:p>
          <a:p>
            <a:r>
              <a:rPr lang="en-US" sz="825" dirty="0"/>
              <a:t>H1 </a:t>
            </a:r>
            <a:r>
              <a:rPr lang="en-US" sz="825" dirty="0">
                <a:sym typeface="Wingdings" panose="05000000000000000000" pitchFamily="2" charset="2"/>
              </a:rPr>
              <a:t> </a:t>
            </a:r>
            <a:r>
              <a:rPr lang="en-US" sz="825" dirty="0"/>
              <a:t>S1</a:t>
            </a:r>
          </a:p>
          <a:p>
            <a:r>
              <a:rPr lang="en-US" sz="825" dirty="0"/>
              <a:t>S1 parse packet </a:t>
            </a:r>
            <a:r>
              <a:rPr lang="en-US" sz="825" dirty="0">
                <a:sym typeface="Wingdings" panose="05000000000000000000" pitchFamily="2" charset="2"/>
              </a:rPr>
              <a:t> checksum  ingress  extract the ipv4 address &amp; do table match </a:t>
            </a:r>
            <a:r>
              <a:rPr lang="en-US" sz="825" dirty="0"/>
              <a:t> </a:t>
            </a:r>
          </a:p>
          <a:p>
            <a:endParaRPr lang="en-US" sz="825" dirty="0"/>
          </a:p>
          <a:p>
            <a:endParaRPr lang="en-US" sz="825" dirty="0"/>
          </a:p>
          <a:p>
            <a:r>
              <a:rPr lang="en-US" sz="825" dirty="0" err="1">
                <a:sym typeface="Wingdings" panose="05000000000000000000" pitchFamily="2" charset="2"/>
              </a:rPr>
              <a:t>Dest</a:t>
            </a:r>
            <a:r>
              <a:rPr lang="en-US" sz="825" dirty="0">
                <a:sym typeface="Wingdings" panose="05000000000000000000" pitchFamily="2" charset="2"/>
              </a:rPr>
              <a:t> </a:t>
            </a:r>
            <a:r>
              <a:rPr lang="en-US" sz="825" dirty="0" err="1">
                <a:sym typeface="Wingdings" panose="05000000000000000000" pitchFamily="2" charset="2"/>
              </a:rPr>
              <a:t>Ip</a:t>
            </a:r>
            <a:r>
              <a:rPr lang="en-US" sz="825" dirty="0">
                <a:sym typeface="Wingdings" panose="05000000000000000000" pitchFamily="2" charset="2"/>
              </a:rPr>
              <a:t> match  insert the </a:t>
            </a:r>
            <a:r>
              <a:rPr lang="en-US" sz="825" dirty="0" err="1">
                <a:sym typeface="Wingdings" panose="05000000000000000000" pitchFamily="2" charset="2"/>
              </a:rPr>
              <a:t>Dest</a:t>
            </a:r>
            <a:r>
              <a:rPr lang="en-US" sz="825" dirty="0">
                <a:sym typeface="Wingdings" panose="05000000000000000000" pitchFamily="2" charset="2"/>
              </a:rPr>
              <a:t> MAC &amp; Egress port</a:t>
            </a:r>
            <a:r>
              <a:rPr lang="en-US" sz="825" dirty="0"/>
              <a:t> </a:t>
            </a:r>
            <a:r>
              <a:rPr lang="en-US" sz="825" dirty="0" smtClean="0"/>
              <a:t>; decrement </a:t>
            </a:r>
            <a:r>
              <a:rPr lang="en-US" sz="825" dirty="0" err="1" smtClean="0"/>
              <a:t>ttl</a:t>
            </a:r>
            <a:r>
              <a:rPr lang="en-US" sz="825" dirty="0" smtClean="0"/>
              <a:t> and transmit the packet to the egress port.  </a:t>
            </a:r>
            <a:endParaRPr lang="en-GB" sz="825" dirty="0"/>
          </a:p>
        </p:txBody>
      </p:sp>
      <p:sp>
        <p:nvSpPr>
          <p:cNvPr id="7" name="TextBox 6"/>
          <p:cNvSpPr txBox="1"/>
          <p:nvPr/>
        </p:nvSpPr>
        <p:spPr>
          <a:xfrm>
            <a:off x="58366" y="1504950"/>
            <a:ext cx="1911485" cy="352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u="sng" dirty="0">
                <a:solidFill>
                  <a:schemeClr val="accent1"/>
                </a:solidFill>
              </a:rPr>
              <a:t>SENDER SIDE : H1 </a:t>
            </a:r>
            <a:endParaRPr lang="en-GB" sz="788" b="1" u="sng" dirty="0">
              <a:solidFill>
                <a:schemeClr val="accent1"/>
              </a:solidFill>
            </a:endParaRPr>
          </a:p>
          <a:p>
            <a:r>
              <a:rPr lang="en-GB" sz="788" dirty="0">
                <a:solidFill>
                  <a:schemeClr val="accent1"/>
                </a:solidFill>
              </a:rPr>
              <a:t>sending on interface h1-eth0 to 10.0.2.10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Ethernet ]###</a:t>
            </a:r>
          </a:p>
          <a:p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GB" sz="900" b="1" dirty="0" err="1">
                <a:solidFill>
                  <a:schemeClr val="tx1">
                    <a:lumMod val="75000"/>
                  </a:schemeClr>
                </a:solidFill>
              </a:rPr>
              <a:t>dst</a:t>
            </a:r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      = </a:t>
            </a:r>
            <a:r>
              <a:rPr lang="en-GB" sz="900" b="1" dirty="0" err="1">
                <a:solidFill>
                  <a:schemeClr val="tx1">
                    <a:lumMod val="75000"/>
                  </a:schemeClr>
                </a:solidFill>
              </a:rPr>
              <a:t>ff:ff:ff:ff:ff:ff</a:t>
            </a:r>
            <a:endParaRPr lang="en-GB" sz="900" b="1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GB" sz="900" b="1" dirty="0" err="1">
                <a:solidFill>
                  <a:schemeClr val="tx1">
                    <a:lumMod val="75000"/>
                  </a:schemeClr>
                </a:solidFill>
              </a:rPr>
              <a:t>src</a:t>
            </a:r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      </a:t>
            </a:r>
            <a:r>
              <a:rPr lang="en-GB" sz="900" b="1" dirty="0" smtClean="0">
                <a:solidFill>
                  <a:schemeClr val="tx1">
                    <a:lumMod val="75000"/>
                  </a:schemeClr>
                </a:solidFill>
              </a:rPr>
              <a:t>=</a:t>
            </a:r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00:04:00:00:00:01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type      = </a:t>
            </a:r>
            <a:r>
              <a:rPr lang="en-GB" sz="788" dirty="0" smtClean="0">
                <a:solidFill>
                  <a:schemeClr val="accent1"/>
                </a:solidFill>
              </a:rPr>
              <a:t>0x800</a:t>
            </a:r>
            <a:endParaRPr lang="en-GB" sz="788" dirty="0">
              <a:solidFill>
                <a:schemeClr val="accent1"/>
              </a:solidFill>
            </a:endParaRPr>
          </a:p>
          <a:p>
            <a:r>
              <a:rPr lang="en-GB" sz="788" dirty="0">
                <a:solidFill>
                  <a:schemeClr val="accent1"/>
                </a:solidFill>
              </a:rPr>
              <a:t>###[ IP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version   = 4L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ihl</a:t>
            </a:r>
            <a:r>
              <a:rPr lang="en-GB" sz="788" dirty="0">
                <a:solidFill>
                  <a:schemeClr val="accent1"/>
                </a:solidFill>
              </a:rPr>
              <a:t>       = 5L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tos</a:t>
            </a:r>
            <a:r>
              <a:rPr lang="en-GB" sz="788" dirty="0">
                <a:solidFill>
                  <a:schemeClr val="accent1"/>
                </a:solidFill>
              </a:rPr>
              <a:t>       = 0x0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len</a:t>
            </a:r>
            <a:r>
              <a:rPr lang="en-GB" sz="788" dirty="0">
                <a:solidFill>
                  <a:schemeClr val="accent1"/>
                </a:solidFill>
              </a:rPr>
              <a:t>       = 38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id        = 1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flags     = 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frag      = 0L</a:t>
            </a:r>
          </a:p>
          <a:p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    </a:t>
            </a:r>
            <a:r>
              <a:rPr lang="en-GB" sz="900" b="1" dirty="0" err="1">
                <a:solidFill>
                  <a:schemeClr val="tx1">
                    <a:lumMod val="75000"/>
                  </a:schemeClr>
                </a:solidFill>
              </a:rPr>
              <a:t>ttl</a:t>
            </a:r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      = 64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proto     = </a:t>
            </a:r>
            <a:r>
              <a:rPr lang="en-GB" sz="788" dirty="0" err="1">
                <a:solidFill>
                  <a:schemeClr val="accent1"/>
                </a:solidFill>
              </a:rPr>
              <a:t>udp</a:t>
            </a:r>
            <a:endParaRPr lang="en-GB" sz="788" dirty="0">
              <a:solidFill>
                <a:schemeClr val="accent1"/>
              </a:solidFill>
            </a:endParaRP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chksum</a:t>
            </a:r>
            <a:r>
              <a:rPr lang="en-GB" sz="788" dirty="0">
                <a:solidFill>
                  <a:schemeClr val="accent1"/>
                </a:solidFill>
              </a:rPr>
              <a:t>    = 0x63b3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src</a:t>
            </a:r>
            <a:r>
              <a:rPr lang="en-GB" sz="788" dirty="0">
                <a:solidFill>
                  <a:schemeClr val="accent1"/>
                </a:solidFill>
              </a:rPr>
              <a:t>       = 10.0.1.10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dst</a:t>
            </a:r>
            <a:r>
              <a:rPr lang="en-GB" sz="788" dirty="0">
                <a:solidFill>
                  <a:schemeClr val="accent1"/>
                </a:solidFill>
              </a:rPr>
              <a:t>       = 10.0.2.10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\options   \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UDP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sport     = 1234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dport</a:t>
            </a:r>
            <a:r>
              <a:rPr lang="en-GB" sz="788" dirty="0">
                <a:solidFill>
                  <a:schemeClr val="accent1"/>
                </a:solidFill>
              </a:rPr>
              <a:t>     = 4321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len</a:t>
            </a:r>
            <a:r>
              <a:rPr lang="en-GB" sz="788" dirty="0">
                <a:solidFill>
                  <a:schemeClr val="accent1"/>
                </a:solidFill>
              </a:rPr>
              <a:t>       = 18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chksum</a:t>
            </a:r>
            <a:r>
              <a:rPr lang="en-GB" sz="788" dirty="0">
                <a:solidFill>
                  <a:schemeClr val="accent1"/>
                </a:solidFill>
              </a:rPr>
              <a:t>    = 0x1c6a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Raw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   load      = 'P4 is cool'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10400" y="1402346"/>
            <a:ext cx="2079287" cy="3781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u="sng" dirty="0">
                <a:solidFill>
                  <a:schemeClr val="accent1"/>
                </a:solidFill>
              </a:rPr>
              <a:t>RECEIVER SIDE : H2</a:t>
            </a:r>
            <a:endParaRPr lang="en-GB" sz="788" b="1" u="sng" dirty="0">
              <a:solidFill>
                <a:schemeClr val="accent1"/>
              </a:solidFill>
            </a:endParaRPr>
          </a:p>
          <a:p>
            <a:r>
              <a:rPr lang="en-GB" sz="788" dirty="0">
                <a:solidFill>
                  <a:schemeClr val="accent1"/>
                </a:solidFill>
              </a:rPr>
              <a:t>sniffing on h2-eth0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got a packet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Ethernet ]###</a:t>
            </a:r>
          </a:p>
          <a:p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GB" sz="900" b="1" dirty="0" err="1">
                <a:solidFill>
                  <a:schemeClr val="tx1">
                    <a:lumMod val="75000"/>
                  </a:schemeClr>
                </a:solidFill>
              </a:rPr>
              <a:t>dst</a:t>
            </a:r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      = 00:aa:00:02:00:02</a:t>
            </a:r>
          </a:p>
          <a:p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GB" sz="900" b="1" dirty="0" err="1">
                <a:solidFill>
                  <a:schemeClr val="tx1">
                    <a:lumMod val="75000"/>
                  </a:schemeClr>
                </a:solidFill>
              </a:rPr>
              <a:t>src</a:t>
            </a:r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      = f2:ed:e6:df:4e:fa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type      = 0x800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IP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version   = 4L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ihl</a:t>
            </a:r>
            <a:r>
              <a:rPr lang="en-GB" sz="788" dirty="0">
                <a:solidFill>
                  <a:schemeClr val="accent1"/>
                </a:solidFill>
              </a:rPr>
              <a:t>       = 5L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tos</a:t>
            </a:r>
            <a:r>
              <a:rPr lang="en-GB" sz="788" dirty="0">
                <a:solidFill>
                  <a:schemeClr val="accent1"/>
                </a:solidFill>
              </a:rPr>
              <a:t>       = 0x0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len</a:t>
            </a:r>
            <a:r>
              <a:rPr lang="en-GB" sz="788" dirty="0">
                <a:solidFill>
                  <a:schemeClr val="accent1"/>
                </a:solidFill>
              </a:rPr>
              <a:t>       = 38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id        = 1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flags     = 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frag      = 0L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900" b="1" dirty="0" err="1">
                <a:solidFill>
                  <a:schemeClr val="tx1">
                    <a:lumMod val="75000"/>
                  </a:schemeClr>
                </a:solidFill>
              </a:rPr>
              <a:t>ttl</a:t>
            </a:r>
            <a:r>
              <a:rPr lang="en-GB" sz="900" b="1" dirty="0">
                <a:solidFill>
                  <a:schemeClr val="tx1">
                    <a:lumMod val="75000"/>
                  </a:schemeClr>
                </a:solidFill>
              </a:rPr>
              <a:t>       = 62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proto     = </a:t>
            </a:r>
            <a:r>
              <a:rPr lang="en-GB" sz="788" dirty="0" err="1">
                <a:solidFill>
                  <a:schemeClr val="accent1"/>
                </a:solidFill>
              </a:rPr>
              <a:t>udp</a:t>
            </a:r>
            <a:endParaRPr lang="en-GB" sz="788" dirty="0">
              <a:solidFill>
                <a:schemeClr val="accent1"/>
              </a:solidFill>
            </a:endParaRP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chksum</a:t>
            </a:r>
            <a:r>
              <a:rPr lang="en-GB" sz="788" dirty="0">
                <a:solidFill>
                  <a:schemeClr val="accent1"/>
                </a:solidFill>
              </a:rPr>
              <a:t>    = 0x65b3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src</a:t>
            </a:r>
            <a:r>
              <a:rPr lang="en-GB" sz="788" dirty="0">
                <a:solidFill>
                  <a:schemeClr val="accent1"/>
                </a:solidFill>
              </a:rPr>
              <a:t>       = 10.0.1.10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dst</a:t>
            </a:r>
            <a:r>
              <a:rPr lang="en-GB" sz="788" dirty="0">
                <a:solidFill>
                  <a:schemeClr val="accent1"/>
                </a:solidFill>
              </a:rPr>
              <a:t>       = 10.0.2.10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\options   \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UDP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sport     = 1234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dport</a:t>
            </a:r>
            <a:r>
              <a:rPr lang="en-GB" sz="788" dirty="0">
                <a:solidFill>
                  <a:schemeClr val="accent1"/>
                </a:solidFill>
              </a:rPr>
              <a:t>     = 4321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len</a:t>
            </a:r>
            <a:r>
              <a:rPr lang="en-GB" sz="788" dirty="0">
                <a:solidFill>
                  <a:schemeClr val="accent1"/>
                </a:solidFill>
              </a:rPr>
              <a:t>       = 18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chksum</a:t>
            </a:r>
            <a:r>
              <a:rPr lang="en-GB" sz="788" dirty="0">
                <a:solidFill>
                  <a:schemeClr val="accent1"/>
                </a:solidFill>
              </a:rPr>
              <a:t>    = 0x1c6a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Raw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   load      = 'P4 is cool'</a:t>
            </a:r>
          </a:p>
          <a:p>
            <a:endParaRPr lang="en-GB" sz="788" dirty="0">
              <a:solidFill>
                <a:schemeClr val="accent1"/>
              </a:solidFill>
            </a:endParaRPr>
          </a:p>
          <a:p>
            <a:endParaRPr lang="en-GB" sz="788" dirty="0">
              <a:solidFill>
                <a:schemeClr val="accent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5222" y="1504950"/>
            <a:ext cx="1911485" cy="3487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u="sng" dirty="0">
                <a:solidFill>
                  <a:schemeClr val="accent1"/>
                </a:solidFill>
              </a:rPr>
              <a:t>Intermediate Layer 2 Switch S1</a:t>
            </a:r>
            <a:endParaRPr lang="en-GB" sz="788" b="1" u="sng" dirty="0">
              <a:solidFill>
                <a:schemeClr val="accent1"/>
              </a:solidFill>
            </a:endParaRPr>
          </a:p>
          <a:p>
            <a:r>
              <a:rPr lang="en-GB" sz="788" dirty="0">
                <a:solidFill>
                  <a:schemeClr val="accent1"/>
                </a:solidFill>
              </a:rPr>
              <a:t>sniffing on s1-eth1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got a packet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Ethernet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</a:t>
            </a:r>
            <a:r>
              <a:rPr lang="en-GB" sz="788" dirty="0" err="1">
                <a:solidFill>
                  <a:schemeClr val="accent1"/>
                </a:solidFill>
              </a:rPr>
              <a:t>dst</a:t>
            </a:r>
            <a:r>
              <a:rPr lang="en-GB" sz="788" dirty="0">
                <a:solidFill>
                  <a:schemeClr val="accent1"/>
                </a:solidFill>
              </a:rPr>
              <a:t>       = </a:t>
            </a:r>
            <a:r>
              <a:rPr lang="en-GB" sz="788" dirty="0" err="1">
                <a:solidFill>
                  <a:schemeClr val="accent1"/>
                </a:solidFill>
              </a:rPr>
              <a:t>ff:ff:ff:ff:ff:ff</a:t>
            </a:r>
            <a:endParaRPr lang="en-GB" sz="788" dirty="0">
              <a:solidFill>
                <a:schemeClr val="accent1"/>
              </a:solidFill>
            </a:endParaRPr>
          </a:p>
          <a:p>
            <a:r>
              <a:rPr lang="en-GB" sz="788" dirty="0">
                <a:solidFill>
                  <a:schemeClr val="accent1"/>
                </a:solidFill>
              </a:rPr>
              <a:t>  </a:t>
            </a:r>
            <a:r>
              <a:rPr lang="en-GB" sz="788" dirty="0" err="1">
                <a:solidFill>
                  <a:schemeClr val="accent1"/>
                </a:solidFill>
              </a:rPr>
              <a:t>src</a:t>
            </a:r>
            <a:r>
              <a:rPr lang="en-GB" sz="788" dirty="0">
                <a:solidFill>
                  <a:schemeClr val="accent1"/>
                </a:solidFill>
              </a:rPr>
              <a:t>       = 00:04:00:00:00:01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type      = 0x800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IP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version   = 4L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ihl</a:t>
            </a:r>
            <a:r>
              <a:rPr lang="en-GB" sz="788" dirty="0">
                <a:solidFill>
                  <a:schemeClr val="accent1"/>
                </a:solidFill>
              </a:rPr>
              <a:t>       = 5L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tos</a:t>
            </a:r>
            <a:r>
              <a:rPr lang="en-GB" sz="788" dirty="0">
                <a:solidFill>
                  <a:schemeClr val="accent1"/>
                </a:solidFill>
              </a:rPr>
              <a:t>       = 0x0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len</a:t>
            </a:r>
            <a:r>
              <a:rPr lang="en-GB" sz="788" dirty="0">
                <a:solidFill>
                  <a:schemeClr val="accent1"/>
                </a:solidFill>
              </a:rPr>
              <a:t>       = 38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id        = 1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flags     = 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frag      = 0L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ttl</a:t>
            </a:r>
            <a:r>
              <a:rPr lang="en-GB" sz="788" dirty="0">
                <a:solidFill>
                  <a:schemeClr val="accent1"/>
                </a:solidFill>
              </a:rPr>
              <a:t>       = 64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proto     = </a:t>
            </a:r>
            <a:r>
              <a:rPr lang="en-GB" sz="788" dirty="0" err="1">
                <a:solidFill>
                  <a:schemeClr val="accent1"/>
                </a:solidFill>
              </a:rPr>
              <a:t>udp</a:t>
            </a:r>
            <a:endParaRPr lang="en-GB" sz="788" dirty="0">
              <a:solidFill>
                <a:schemeClr val="accent1"/>
              </a:solidFill>
            </a:endParaRP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chksum</a:t>
            </a:r>
            <a:r>
              <a:rPr lang="en-GB" sz="788" dirty="0">
                <a:solidFill>
                  <a:schemeClr val="accent1"/>
                </a:solidFill>
              </a:rPr>
              <a:t>    = 0x63b3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src</a:t>
            </a:r>
            <a:r>
              <a:rPr lang="en-GB" sz="788" dirty="0">
                <a:solidFill>
                  <a:schemeClr val="accent1"/>
                </a:solidFill>
              </a:rPr>
              <a:t>       = 10.0.1.10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dst</a:t>
            </a:r>
            <a:r>
              <a:rPr lang="en-GB" sz="788" dirty="0">
                <a:solidFill>
                  <a:schemeClr val="accent1"/>
                </a:solidFill>
              </a:rPr>
              <a:t>       = 10.0.2.10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\options   \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UDP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sport     = 1234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dport</a:t>
            </a:r>
            <a:r>
              <a:rPr lang="en-GB" sz="788" dirty="0">
                <a:solidFill>
                  <a:schemeClr val="accent1"/>
                </a:solidFill>
              </a:rPr>
              <a:t>     = 4321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len</a:t>
            </a:r>
            <a:r>
              <a:rPr lang="en-GB" sz="788" dirty="0">
                <a:solidFill>
                  <a:schemeClr val="accent1"/>
                </a:solidFill>
              </a:rPr>
              <a:t>       = 18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chksum</a:t>
            </a:r>
            <a:r>
              <a:rPr lang="en-GB" sz="788" dirty="0">
                <a:solidFill>
                  <a:schemeClr val="accent1"/>
                </a:solidFill>
              </a:rPr>
              <a:t>    = 0x1c6a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Raw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   load      = 'P4 is cool'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479586" y="1542485"/>
            <a:ext cx="1911485" cy="35237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u="sng" dirty="0">
                <a:solidFill>
                  <a:schemeClr val="accent1"/>
                </a:solidFill>
              </a:rPr>
              <a:t>Intermediate Layer 2 Switch S2 </a:t>
            </a:r>
            <a:endParaRPr lang="en-GB" sz="788" b="1" u="sng" dirty="0">
              <a:solidFill>
                <a:schemeClr val="accent1"/>
              </a:solidFill>
            </a:endParaRPr>
          </a:p>
          <a:p>
            <a:r>
              <a:rPr lang="en-GB" sz="788" dirty="0">
                <a:solidFill>
                  <a:schemeClr val="accent1"/>
                </a:solidFill>
              </a:rPr>
              <a:t>sniffing on s2-eth2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got a packet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Ethernet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</a:t>
            </a:r>
            <a:r>
              <a:rPr lang="en-GB" sz="800" b="1" dirty="0" err="1">
                <a:solidFill>
                  <a:schemeClr val="tx1">
                    <a:lumMod val="75000"/>
                  </a:schemeClr>
                </a:solidFill>
              </a:rPr>
              <a:t>dst</a:t>
            </a:r>
            <a:r>
              <a:rPr lang="en-GB" sz="800" b="1" dirty="0">
                <a:solidFill>
                  <a:schemeClr val="tx1">
                    <a:lumMod val="75000"/>
                  </a:schemeClr>
                </a:solidFill>
              </a:rPr>
              <a:t>       = f2:ed:e6:df:4e:fa</a:t>
            </a:r>
          </a:p>
          <a:p>
            <a:r>
              <a:rPr lang="en-GB" sz="800" b="1" dirty="0">
                <a:solidFill>
                  <a:schemeClr val="tx1">
                    <a:lumMod val="75000"/>
                  </a:schemeClr>
                </a:solidFill>
              </a:rPr>
              <a:t>  </a:t>
            </a:r>
            <a:r>
              <a:rPr lang="en-GB" sz="800" b="1" dirty="0" err="1">
                <a:solidFill>
                  <a:schemeClr val="tx1">
                    <a:lumMod val="75000"/>
                  </a:schemeClr>
                </a:solidFill>
              </a:rPr>
              <a:t>src</a:t>
            </a:r>
            <a:r>
              <a:rPr lang="en-GB" sz="800" b="1" dirty="0">
                <a:solidFill>
                  <a:schemeClr val="tx1">
                    <a:lumMod val="75000"/>
                  </a:schemeClr>
                </a:solidFill>
              </a:rPr>
              <a:t>       = </a:t>
            </a:r>
            <a:r>
              <a:rPr lang="en-GB" sz="800" b="1" dirty="0" err="1">
                <a:solidFill>
                  <a:schemeClr val="tx1">
                    <a:lumMod val="75000"/>
                  </a:schemeClr>
                </a:solidFill>
              </a:rPr>
              <a:t>ff:ff:ff:ff:ff:ff</a:t>
            </a:r>
            <a:endParaRPr lang="en-GB" sz="800" b="1" dirty="0">
              <a:solidFill>
                <a:schemeClr val="tx1">
                  <a:lumMod val="75000"/>
                </a:schemeClr>
              </a:solidFill>
            </a:endParaRPr>
          </a:p>
          <a:p>
            <a:r>
              <a:rPr lang="en-GB" sz="788" dirty="0">
                <a:solidFill>
                  <a:schemeClr val="accent1"/>
                </a:solidFill>
              </a:rPr>
              <a:t>  type      = 0x800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IP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version   = 4L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ihl</a:t>
            </a:r>
            <a:r>
              <a:rPr lang="en-GB" sz="788" dirty="0">
                <a:solidFill>
                  <a:schemeClr val="accent1"/>
                </a:solidFill>
              </a:rPr>
              <a:t>       = 5L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tos</a:t>
            </a:r>
            <a:r>
              <a:rPr lang="en-GB" sz="788" dirty="0">
                <a:solidFill>
                  <a:schemeClr val="accent1"/>
                </a:solidFill>
              </a:rPr>
              <a:t>       = 0x0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len</a:t>
            </a:r>
            <a:r>
              <a:rPr lang="en-GB" sz="788" dirty="0">
                <a:solidFill>
                  <a:schemeClr val="accent1"/>
                </a:solidFill>
              </a:rPr>
              <a:t>       = 38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id        = 1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flags     = 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frag      = 0L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1000" b="1" dirty="0" err="1">
                <a:solidFill>
                  <a:schemeClr val="tx1">
                    <a:lumMod val="75000"/>
                  </a:schemeClr>
                </a:solidFill>
              </a:rPr>
              <a:t>ttl</a:t>
            </a:r>
            <a:r>
              <a:rPr lang="en-GB" sz="1000" b="1" dirty="0">
                <a:solidFill>
                  <a:schemeClr val="tx1">
                    <a:lumMod val="75000"/>
                  </a:schemeClr>
                </a:solidFill>
              </a:rPr>
              <a:t>       = 63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proto     = </a:t>
            </a:r>
            <a:r>
              <a:rPr lang="en-GB" sz="788" dirty="0" err="1">
                <a:solidFill>
                  <a:schemeClr val="accent1"/>
                </a:solidFill>
              </a:rPr>
              <a:t>udp</a:t>
            </a:r>
            <a:endParaRPr lang="en-GB" sz="788" dirty="0">
              <a:solidFill>
                <a:schemeClr val="accent1"/>
              </a:solidFill>
            </a:endParaRP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chksum</a:t>
            </a:r>
            <a:r>
              <a:rPr lang="en-GB" sz="788" dirty="0">
                <a:solidFill>
                  <a:schemeClr val="accent1"/>
                </a:solidFill>
              </a:rPr>
              <a:t>    = 0x64b3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src</a:t>
            </a:r>
            <a:r>
              <a:rPr lang="en-GB" sz="788" dirty="0">
                <a:solidFill>
                  <a:schemeClr val="accent1"/>
                </a:solidFill>
              </a:rPr>
              <a:t>       = 10.0.1.10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</a:t>
            </a:r>
            <a:r>
              <a:rPr lang="en-GB" sz="788" dirty="0" err="1">
                <a:solidFill>
                  <a:schemeClr val="accent1"/>
                </a:solidFill>
              </a:rPr>
              <a:t>dst</a:t>
            </a:r>
            <a:r>
              <a:rPr lang="en-GB" sz="788" dirty="0">
                <a:solidFill>
                  <a:schemeClr val="accent1"/>
                </a:solidFill>
              </a:rPr>
              <a:t>       = 10.0.2.10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\options   \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UDP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sport     = 1234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dport</a:t>
            </a:r>
            <a:r>
              <a:rPr lang="en-GB" sz="788" dirty="0">
                <a:solidFill>
                  <a:schemeClr val="accent1"/>
                </a:solidFill>
              </a:rPr>
              <a:t>     = 4321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len</a:t>
            </a:r>
            <a:r>
              <a:rPr lang="en-GB" sz="788" dirty="0">
                <a:solidFill>
                  <a:schemeClr val="accent1"/>
                </a:solidFill>
              </a:rPr>
              <a:t>       = 18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</a:t>
            </a:r>
            <a:r>
              <a:rPr lang="en-GB" sz="788" dirty="0" err="1">
                <a:solidFill>
                  <a:schemeClr val="accent1"/>
                </a:solidFill>
              </a:rPr>
              <a:t>chksum</a:t>
            </a:r>
            <a:r>
              <a:rPr lang="en-GB" sz="788" dirty="0">
                <a:solidFill>
                  <a:schemeClr val="accent1"/>
                </a:solidFill>
              </a:rPr>
              <a:t>    = 0x1c6a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###[ Raw ]###</a:t>
            </a:r>
          </a:p>
          <a:p>
            <a:r>
              <a:rPr lang="en-GB" sz="788" dirty="0">
                <a:solidFill>
                  <a:schemeClr val="accent1"/>
                </a:solidFill>
              </a:rPr>
              <a:t>           load      = 'P4 is cool'</a:t>
            </a:r>
          </a:p>
        </p:txBody>
      </p:sp>
    </p:spTree>
    <p:extLst>
      <p:ext uri="{BB962C8B-B14F-4D97-AF65-F5344CB8AC3E}">
        <p14:creationId xmlns:p14="http://schemas.microsoft.com/office/powerpoint/2010/main" val="4175253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MRI demo 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>
                <a:solidFill>
                  <a:srgbClr val="FFFFFF">
                    <a:alpha val="60000"/>
                  </a:srgbClr>
                </a:solidFill>
              </a:rPr>
              <a:pPr/>
              <a:t>35</a:t>
            </a:fld>
            <a:endParaRPr lang="en-GB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1661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99" y="375047"/>
            <a:ext cx="9084734" cy="994172"/>
          </a:xfrm>
        </p:spPr>
        <p:txBody>
          <a:bodyPr>
            <a:noAutofit/>
          </a:bodyPr>
          <a:lstStyle/>
          <a:p>
            <a:r>
              <a:rPr lang="en-US" sz="4000" dirty="0"/>
              <a:t>Multi-Hop Route Inspection</a:t>
            </a:r>
            <a:endParaRPr lang="en-GB" sz="4000" dirty="0"/>
          </a:p>
        </p:txBody>
      </p:sp>
      <p:sp>
        <p:nvSpPr>
          <p:cNvPr id="4" name="Content Placeholder 2"/>
          <p:cNvSpPr>
            <a:spLocks noGrp="1"/>
          </p:cNvSpPr>
          <p:nvPr>
            <p:ph idx="4294967295"/>
          </p:nvPr>
        </p:nvSpPr>
        <p:spPr>
          <a:xfrm>
            <a:off x="306917" y="1767153"/>
            <a:ext cx="7886700" cy="3016514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MRI allows users to track the path that every packet travels through</a:t>
            </a:r>
          </a:p>
          <a:p>
            <a:pPr marL="0" indent="0">
              <a:buNone/>
            </a:pPr>
            <a:r>
              <a:rPr lang="en-GB" dirty="0"/>
              <a:t>the network. 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To </a:t>
            </a:r>
            <a:r>
              <a:rPr lang="en-GB" dirty="0"/>
              <a:t>support this functionality, you will need to write </a:t>
            </a:r>
            <a:r>
              <a:rPr lang="en-GB" dirty="0" smtClean="0"/>
              <a:t>a P4 </a:t>
            </a:r>
            <a:r>
              <a:rPr lang="en-GB" dirty="0"/>
              <a:t>program that appends an ID to the header stack of every packet. 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At the </a:t>
            </a:r>
            <a:r>
              <a:rPr lang="en-GB" dirty="0"/>
              <a:t>destination, the sequence of switch IDs correspond to the path.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2274666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273845"/>
            <a:ext cx="7886700" cy="572823"/>
          </a:xfrm>
        </p:spPr>
        <p:txBody>
          <a:bodyPr>
            <a:normAutofit/>
          </a:bodyPr>
          <a:lstStyle/>
          <a:p>
            <a:r>
              <a:rPr lang="en-US" dirty="0" smtClean="0"/>
              <a:t>Working ….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28650" y="914401"/>
            <a:ext cx="7886700" cy="3718322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first header, `</a:t>
            </a:r>
            <a:r>
              <a:rPr lang="en-GB" dirty="0" err="1"/>
              <a:t>mri_t</a:t>
            </a:r>
            <a:r>
              <a:rPr lang="en-GB" dirty="0" smtClean="0"/>
              <a:t>`, contains </a:t>
            </a:r>
            <a:r>
              <a:rPr lang="en-GB" dirty="0"/>
              <a:t>a single field `count`, which indicates the number of </a:t>
            </a:r>
            <a:r>
              <a:rPr lang="en-GB" dirty="0" smtClean="0"/>
              <a:t>switch IDs </a:t>
            </a:r>
            <a:r>
              <a:rPr lang="en-GB" dirty="0"/>
              <a:t>that follow.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second header, `</a:t>
            </a:r>
            <a:r>
              <a:rPr lang="en-GB" dirty="0" err="1"/>
              <a:t>switch_t</a:t>
            </a:r>
            <a:r>
              <a:rPr lang="en-GB" dirty="0"/>
              <a:t>`, contains a </a:t>
            </a:r>
            <a:r>
              <a:rPr lang="en-GB" dirty="0" smtClean="0"/>
              <a:t>single field </a:t>
            </a:r>
            <a:r>
              <a:rPr lang="en-GB" dirty="0"/>
              <a:t>with the switch ID</a:t>
            </a:r>
            <a:r>
              <a:rPr lang="en-GB" dirty="0" smtClean="0"/>
              <a:t>.</a:t>
            </a:r>
          </a:p>
          <a:p>
            <a:r>
              <a:rPr lang="en-GB" dirty="0"/>
              <a:t>We will use </a:t>
            </a:r>
            <a:r>
              <a:rPr lang="en-GB" dirty="0" smtClean="0"/>
              <a:t>a `</a:t>
            </a:r>
            <a:r>
              <a:rPr lang="en-GB" dirty="0" err="1"/>
              <a:t>parser_metadata</a:t>
            </a:r>
            <a:r>
              <a:rPr lang="en-GB" dirty="0"/>
              <a:t>` field, `remaining`, to keep track of how </a:t>
            </a:r>
            <a:r>
              <a:rPr lang="en-GB" dirty="0" smtClean="0"/>
              <a:t>many `</a:t>
            </a:r>
            <a:r>
              <a:rPr lang="en-GB" dirty="0" err="1"/>
              <a:t>switch_t</a:t>
            </a:r>
            <a:r>
              <a:rPr lang="en-GB" dirty="0"/>
              <a:t>` headers we need to parse</a:t>
            </a:r>
            <a:r>
              <a:rPr lang="en-GB" dirty="0" smtClean="0"/>
              <a:t>.</a:t>
            </a:r>
          </a:p>
          <a:p>
            <a:r>
              <a:rPr lang="en-GB" dirty="0"/>
              <a:t>In the `</a:t>
            </a:r>
            <a:r>
              <a:rPr lang="en-GB" dirty="0" err="1"/>
              <a:t>parse_mri</a:t>
            </a:r>
            <a:r>
              <a:rPr lang="en-GB" dirty="0"/>
              <a:t>` state, </a:t>
            </a:r>
            <a:r>
              <a:rPr lang="en-GB" dirty="0" smtClean="0"/>
              <a:t>this field </a:t>
            </a:r>
            <a:r>
              <a:rPr lang="en-GB" dirty="0"/>
              <a:t>should be set to `</a:t>
            </a:r>
            <a:r>
              <a:rPr lang="en-GB" dirty="0" err="1"/>
              <a:t>hdr.mri.count</a:t>
            </a:r>
            <a:r>
              <a:rPr lang="en-GB" dirty="0"/>
              <a:t>`.  </a:t>
            </a:r>
            <a:endParaRPr lang="en-GB" dirty="0" smtClean="0"/>
          </a:p>
          <a:p>
            <a:r>
              <a:rPr lang="en-GB" dirty="0" smtClean="0"/>
              <a:t>In </a:t>
            </a:r>
            <a:r>
              <a:rPr lang="en-GB" dirty="0"/>
              <a:t>the `</a:t>
            </a:r>
            <a:r>
              <a:rPr lang="en-GB" dirty="0" err="1"/>
              <a:t>parse_swid</a:t>
            </a:r>
            <a:r>
              <a:rPr lang="en-GB" dirty="0"/>
              <a:t>` state</a:t>
            </a:r>
            <a:r>
              <a:rPr lang="en-GB" dirty="0" smtClean="0"/>
              <a:t>, this </a:t>
            </a:r>
            <a:r>
              <a:rPr lang="en-GB" dirty="0"/>
              <a:t>field should be decremented. </a:t>
            </a:r>
            <a:endParaRPr lang="en-GB" dirty="0" smtClean="0"/>
          </a:p>
          <a:p>
            <a:r>
              <a:rPr lang="en-GB" dirty="0" smtClean="0"/>
              <a:t>The </a:t>
            </a:r>
            <a:r>
              <a:rPr lang="en-GB" dirty="0"/>
              <a:t>`</a:t>
            </a:r>
            <a:r>
              <a:rPr lang="en-GB" dirty="0" err="1"/>
              <a:t>parse_swid</a:t>
            </a:r>
            <a:r>
              <a:rPr lang="en-GB" dirty="0"/>
              <a:t>` state </a:t>
            </a:r>
            <a:r>
              <a:rPr lang="en-GB" dirty="0" smtClean="0"/>
              <a:t>will transition </a:t>
            </a:r>
            <a:r>
              <a:rPr lang="en-GB" dirty="0"/>
              <a:t>to itself until `remaining` is 0.</a:t>
            </a:r>
          </a:p>
          <a:p>
            <a:r>
              <a:rPr lang="en-GB" dirty="0"/>
              <a:t>The IP Options header contains a field, `option`, </a:t>
            </a:r>
            <a:r>
              <a:rPr lang="en-GB" dirty="0" smtClean="0"/>
              <a:t>which indicates </a:t>
            </a:r>
            <a:r>
              <a:rPr lang="en-GB" dirty="0"/>
              <a:t>the type of the option. We will use a </a:t>
            </a:r>
            <a:r>
              <a:rPr lang="en-GB" b="1" dirty="0">
                <a:solidFill>
                  <a:srgbClr val="FF0000"/>
                </a:solidFill>
              </a:rPr>
              <a:t>special type </a:t>
            </a:r>
            <a:r>
              <a:rPr lang="en-GB" b="1" dirty="0" smtClean="0">
                <a:solidFill>
                  <a:srgbClr val="FF0000"/>
                </a:solidFill>
              </a:rPr>
              <a:t>31(1F) </a:t>
            </a:r>
            <a:r>
              <a:rPr lang="en-GB" dirty="0" smtClean="0"/>
              <a:t>to indicate </a:t>
            </a:r>
            <a:r>
              <a:rPr lang="en-GB" dirty="0"/>
              <a:t>the presence of the MRI headers.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4439371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37281" y="1004028"/>
            <a:ext cx="34336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S1</a:t>
            </a:r>
            <a:endParaRPr lang="en-GB" sz="1013" dirty="0"/>
          </a:p>
        </p:txBody>
      </p:sp>
      <p:sp>
        <p:nvSpPr>
          <p:cNvPr id="7" name="TextBox 6"/>
          <p:cNvSpPr txBox="1"/>
          <p:nvPr/>
        </p:nvSpPr>
        <p:spPr>
          <a:xfrm>
            <a:off x="3779444" y="3411611"/>
            <a:ext cx="34336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S3</a:t>
            </a:r>
            <a:endParaRPr lang="en-GB" sz="1013" dirty="0"/>
          </a:p>
        </p:txBody>
      </p:sp>
      <p:sp>
        <p:nvSpPr>
          <p:cNvPr id="8" name="Rounded Rectangle 7"/>
          <p:cNvSpPr/>
          <p:nvPr/>
        </p:nvSpPr>
        <p:spPr>
          <a:xfrm>
            <a:off x="4182157" y="206936"/>
            <a:ext cx="437960" cy="3910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H1</a:t>
            </a:r>
            <a:endParaRPr lang="en-GB" sz="1013" dirty="0"/>
          </a:p>
        </p:txBody>
      </p:sp>
      <p:sp>
        <p:nvSpPr>
          <p:cNvPr id="9" name="Rounded Rectangle 8"/>
          <p:cNvSpPr/>
          <p:nvPr/>
        </p:nvSpPr>
        <p:spPr>
          <a:xfrm>
            <a:off x="5945862" y="4697534"/>
            <a:ext cx="437960" cy="39102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H2</a:t>
            </a:r>
            <a:endParaRPr lang="en-GB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3294388" y="4818439"/>
            <a:ext cx="437960" cy="31500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H3</a:t>
            </a:r>
            <a:endParaRPr lang="en-GB" sz="1013" dirty="0"/>
          </a:p>
        </p:txBody>
      </p:sp>
      <p:cxnSp>
        <p:nvCxnSpPr>
          <p:cNvPr id="12" name="Straight Arrow Connector 11"/>
          <p:cNvCxnSpPr>
            <a:stCxn id="10" idx="0"/>
          </p:cNvCxnSpPr>
          <p:nvPr/>
        </p:nvCxnSpPr>
        <p:spPr>
          <a:xfrm flipV="1">
            <a:off x="3513368" y="4022054"/>
            <a:ext cx="297062" cy="7963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0"/>
            <a:endCxn id="34" idx="2"/>
          </p:cNvCxnSpPr>
          <p:nvPr/>
        </p:nvCxnSpPr>
        <p:spPr>
          <a:xfrm flipH="1" flipV="1">
            <a:off x="5875745" y="4024103"/>
            <a:ext cx="289097" cy="6734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</p:cNvCxnSpPr>
          <p:nvPr/>
        </p:nvCxnSpPr>
        <p:spPr>
          <a:xfrm>
            <a:off x="4620116" y="402449"/>
            <a:ext cx="308607" cy="4060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568584" y="263949"/>
            <a:ext cx="22300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Eth0: 10.0.1.10 : 00:04:00:00:00:01</a:t>
            </a:r>
            <a:endParaRPr lang="en-GB" sz="1013" dirty="0"/>
          </a:p>
        </p:txBody>
      </p:sp>
      <p:sp>
        <p:nvSpPr>
          <p:cNvPr id="21" name="TextBox 20"/>
          <p:cNvSpPr txBox="1"/>
          <p:nvPr/>
        </p:nvSpPr>
        <p:spPr>
          <a:xfrm>
            <a:off x="4963955" y="623359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Eth1 00:aa:00:01:00:01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77870" y="4420536"/>
            <a:ext cx="22300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Eth0  10.0.3.10 : 00:04:00:00:00:03</a:t>
            </a:r>
            <a:endParaRPr lang="en-GB" sz="1013" dirty="0"/>
          </a:p>
        </p:txBody>
      </p:sp>
      <p:sp>
        <p:nvSpPr>
          <p:cNvPr id="24" name="TextBox 23"/>
          <p:cNvSpPr txBox="1"/>
          <p:nvPr/>
        </p:nvSpPr>
        <p:spPr>
          <a:xfrm>
            <a:off x="5981658" y="3953674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Eth1 00:aa:00:02:00:02</a:t>
            </a:r>
            <a:endParaRPr lang="en-GB" sz="1013" dirty="0"/>
          </a:p>
        </p:txBody>
      </p:sp>
      <p:sp>
        <p:nvSpPr>
          <p:cNvPr id="25" name="TextBox 24"/>
          <p:cNvSpPr txBox="1"/>
          <p:nvPr/>
        </p:nvSpPr>
        <p:spPr>
          <a:xfrm>
            <a:off x="6312339" y="4420536"/>
            <a:ext cx="219322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Eth0 10.0.2.10 : 00:04:00:00:00:02</a:t>
            </a:r>
            <a:endParaRPr lang="en-GB" sz="1013" dirty="0"/>
          </a:p>
        </p:txBody>
      </p:sp>
      <p:sp>
        <p:nvSpPr>
          <p:cNvPr id="26" name="TextBox 25"/>
          <p:cNvSpPr txBox="1"/>
          <p:nvPr/>
        </p:nvSpPr>
        <p:spPr>
          <a:xfrm>
            <a:off x="2776743" y="1402860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Eth3 00:bb:00:01:00:02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72285" y="1473531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Eth2 00:bb:00:01:00:01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844221" y="3012756"/>
            <a:ext cx="152638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Eth2 00:cc:00:01:00:02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78427" y="3106002"/>
            <a:ext cx="1539204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Eth2 00:dd:00:01:00:02</a:t>
            </a:r>
            <a:endParaRPr lang="en-GB" sz="1013" dirty="0">
              <a:solidFill>
                <a:srgbClr val="FF0000"/>
              </a:solidFill>
            </a:endParaRPr>
          </a:p>
          <a:p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916403" y="4067613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Eth1 00:aa:00:03:00:03</a:t>
            </a:r>
            <a:endParaRPr lang="en-GB" sz="1013" dirty="0"/>
          </a:p>
        </p:txBody>
      </p:sp>
      <p:sp>
        <p:nvSpPr>
          <p:cNvPr id="32" name="Rectangle 31"/>
          <p:cNvSpPr/>
          <p:nvPr/>
        </p:nvSpPr>
        <p:spPr>
          <a:xfrm>
            <a:off x="3593242" y="3338303"/>
            <a:ext cx="6858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S3</a:t>
            </a:r>
            <a:endParaRPr lang="en-GB" sz="1013" dirty="0"/>
          </a:p>
        </p:txBody>
      </p:sp>
      <p:sp>
        <p:nvSpPr>
          <p:cNvPr id="34" name="Rectangle 33"/>
          <p:cNvSpPr/>
          <p:nvPr/>
        </p:nvSpPr>
        <p:spPr>
          <a:xfrm>
            <a:off x="5532845" y="3338303"/>
            <a:ext cx="6858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S2</a:t>
            </a:r>
            <a:endParaRPr lang="en-GB" sz="1013" dirty="0"/>
          </a:p>
        </p:txBody>
      </p:sp>
      <p:sp>
        <p:nvSpPr>
          <p:cNvPr id="35" name="Rectangle 34"/>
          <p:cNvSpPr/>
          <p:nvPr/>
        </p:nvSpPr>
        <p:spPr>
          <a:xfrm>
            <a:off x="4647188" y="835654"/>
            <a:ext cx="685800" cy="6858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S1</a:t>
            </a:r>
            <a:endParaRPr lang="en-GB" sz="1013" dirty="0"/>
          </a:p>
        </p:txBody>
      </p:sp>
      <p:cxnSp>
        <p:nvCxnSpPr>
          <p:cNvPr id="43" name="Straight Connector 42"/>
          <p:cNvCxnSpPr/>
          <p:nvPr/>
        </p:nvCxnSpPr>
        <p:spPr>
          <a:xfrm flipH="1">
            <a:off x="3957805" y="1514736"/>
            <a:ext cx="867776" cy="181684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endCxn id="34" idx="0"/>
          </p:cNvCxnSpPr>
          <p:nvPr/>
        </p:nvCxnSpPr>
        <p:spPr>
          <a:xfrm>
            <a:off x="5158249" y="1555498"/>
            <a:ext cx="717496" cy="17828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1"/>
            <a:endCxn id="32" idx="3"/>
          </p:cNvCxnSpPr>
          <p:nvPr/>
        </p:nvCxnSpPr>
        <p:spPr>
          <a:xfrm flipH="1">
            <a:off x="4279042" y="3681203"/>
            <a:ext cx="125380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570295" y="36004"/>
            <a:ext cx="2693366" cy="2516073"/>
          </a:xfrm>
          <a:prstGeom prst="rect">
            <a:avLst/>
          </a:prstGeom>
          <a:noFill/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  <p:txBody>
          <a:bodyPr wrap="none" rtlCol="0">
            <a:spAutoFit/>
          </a:bodyPr>
          <a:lstStyle/>
          <a:p>
            <a:r>
              <a:rPr lang="en-US" sz="1050" dirty="0"/>
              <a:t>H1-------------&gt; H2</a:t>
            </a:r>
          </a:p>
          <a:p>
            <a:r>
              <a:rPr lang="en-US" sz="1050" dirty="0"/>
              <a:t>H1</a:t>
            </a:r>
          </a:p>
          <a:p>
            <a:r>
              <a:rPr lang="en-US" sz="1050" dirty="0" err="1"/>
              <a:t>Src</a:t>
            </a:r>
            <a:r>
              <a:rPr lang="en-US" sz="1050" dirty="0"/>
              <a:t> 10.0.1.10 </a:t>
            </a:r>
            <a:r>
              <a:rPr lang="en-US" sz="1050" dirty="0" err="1"/>
              <a:t>src</a:t>
            </a:r>
            <a:r>
              <a:rPr lang="en-US" sz="1050" dirty="0"/>
              <a:t> mac : 00:04:00:00:00:01</a:t>
            </a:r>
          </a:p>
          <a:p>
            <a:r>
              <a:rPr lang="en-US" sz="1050" dirty="0" err="1"/>
              <a:t>Dest</a:t>
            </a:r>
            <a:r>
              <a:rPr lang="en-US" sz="1050" dirty="0"/>
              <a:t> 10.0.2.10 : </a:t>
            </a:r>
            <a:r>
              <a:rPr lang="en-US" sz="1050" dirty="0" err="1"/>
              <a:t>dst</a:t>
            </a:r>
            <a:r>
              <a:rPr lang="en-US" sz="1050" dirty="0"/>
              <a:t> mac : </a:t>
            </a:r>
            <a:r>
              <a:rPr lang="en-US" sz="1050" dirty="0" err="1"/>
              <a:t>ff:ff:ff:ff:ff:ff</a:t>
            </a:r>
            <a:endParaRPr lang="en-US" sz="1050" dirty="0"/>
          </a:p>
          <a:p>
            <a:r>
              <a:rPr lang="en-US" sz="1050" dirty="0"/>
              <a:t>Egress port = eth0 </a:t>
            </a:r>
            <a:endParaRPr lang="en-US" sz="1013" dirty="0"/>
          </a:p>
          <a:p>
            <a:endParaRPr lang="en-US" sz="1050" dirty="0"/>
          </a:p>
          <a:p>
            <a:r>
              <a:rPr lang="en-US" sz="1050" dirty="0"/>
              <a:t>S1 </a:t>
            </a:r>
          </a:p>
          <a:p>
            <a:r>
              <a:rPr lang="en-US" sz="1050" dirty="0" err="1"/>
              <a:t>Src</a:t>
            </a:r>
            <a:r>
              <a:rPr lang="en-US" sz="1050" dirty="0"/>
              <a:t> </a:t>
            </a:r>
            <a:r>
              <a:rPr lang="en-US" sz="1050" dirty="0" err="1"/>
              <a:t>ip</a:t>
            </a:r>
            <a:r>
              <a:rPr lang="en-US" sz="1050" dirty="0"/>
              <a:t> &lt;&gt; </a:t>
            </a:r>
            <a:r>
              <a:rPr lang="en-US" sz="1050" dirty="0" err="1"/>
              <a:t>src</a:t>
            </a:r>
            <a:r>
              <a:rPr lang="en-US" sz="1050" dirty="0"/>
              <a:t> mac : 00:bb:00:01:00:01</a:t>
            </a:r>
          </a:p>
          <a:p>
            <a:r>
              <a:rPr lang="en-US" sz="1050" dirty="0" err="1"/>
              <a:t>Dest</a:t>
            </a:r>
            <a:r>
              <a:rPr lang="en-US" sz="1050" dirty="0"/>
              <a:t> 10.0.2.10 : </a:t>
            </a:r>
            <a:r>
              <a:rPr lang="en-US" sz="1050" dirty="0" err="1"/>
              <a:t>dst</a:t>
            </a:r>
            <a:r>
              <a:rPr lang="en-US" sz="1050" dirty="0"/>
              <a:t> mac : </a:t>
            </a:r>
            <a:r>
              <a:rPr lang="en-US" sz="1050" dirty="0" err="1"/>
              <a:t>ff:ff:ff:ff:ff:ff</a:t>
            </a:r>
            <a:endParaRPr lang="en-US" sz="1050" dirty="0"/>
          </a:p>
          <a:p>
            <a:r>
              <a:rPr lang="en-US" sz="1050" dirty="0"/>
              <a:t>Egress port = eth2</a:t>
            </a:r>
          </a:p>
          <a:p>
            <a:r>
              <a:rPr lang="en-US" sz="1050" dirty="0" err="1"/>
              <a:t>Ttl</a:t>
            </a:r>
            <a:r>
              <a:rPr lang="en-US" sz="1050" dirty="0"/>
              <a:t> decrement</a:t>
            </a:r>
          </a:p>
          <a:p>
            <a:r>
              <a:rPr lang="en-US" sz="1050" dirty="0"/>
              <a:t>S2 </a:t>
            </a:r>
          </a:p>
          <a:p>
            <a:r>
              <a:rPr lang="en-US" sz="1050" dirty="0" err="1"/>
              <a:t>Src</a:t>
            </a:r>
            <a:r>
              <a:rPr lang="en-US" sz="1050" dirty="0"/>
              <a:t> </a:t>
            </a:r>
            <a:r>
              <a:rPr lang="en-US" sz="1050" dirty="0" err="1"/>
              <a:t>ip</a:t>
            </a:r>
            <a:r>
              <a:rPr lang="en-US" sz="1050" dirty="0"/>
              <a:t> &lt;&gt; </a:t>
            </a:r>
            <a:r>
              <a:rPr lang="en-US" sz="1050" dirty="0" err="1"/>
              <a:t>src</a:t>
            </a:r>
            <a:r>
              <a:rPr lang="en-US" sz="1050" dirty="0"/>
              <a:t> mac : 00:aa:00:02:00:02</a:t>
            </a:r>
          </a:p>
          <a:p>
            <a:r>
              <a:rPr lang="en-US" sz="1050" dirty="0" err="1"/>
              <a:t>Dest</a:t>
            </a:r>
            <a:r>
              <a:rPr lang="en-US" sz="1050" dirty="0"/>
              <a:t> 10.0.2.10 : </a:t>
            </a:r>
            <a:r>
              <a:rPr lang="en-US" sz="1050" dirty="0" err="1"/>
              <a:t>dst</a:t>
            </a:r>
            <a:r>
              <a:rPr lang="en-US" sz="1050" dirty="0"/>
              <a:t> mac : </a:t>
            </a:r>
            <a:r>
              <a:rPr lang="en-US" sz="1050" dirty="0" err="1"/>
              <a:t>ff:ff:ff:ff:ff:ff</a:t>
            </a:r>
            <a:endParaRPr lang="en-US" sz="1050" dirty="0"/>
          </a:p>
          <a:p>
            <a:r>
              <a:rPr lang="en-US" sz="1050" dirty="0"/>
              <a:t>Egress port = eth 1</a:t>
            </a:r>
            <a:endParaRPr lang="en-GB" sz="1050" dirty="0"/>
          </a:p>
        </p:txBody>
      </p:sp>
      <p:sp>
        <p:nvSpPr>
          <p:cNvPr id="29" name="TextBox 28"/>
          <p:cNvSpPr txBox="1"/>
          <p:nvPr/>
        </p:nvSpPr>
        <p:spPr>
          <a:xfrm>
            <a:off x="5481859" y="3405603"/>
            <a:ext cx="1585690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>
                <a:solidFill>
                  <a:srgbClr val="FF0000"/>
                </a:solidFill>
              </a:rPr>
              <a:t>Eth3 00:cc:00:01:00:03</a:t>
            </a:r>
            <a:endParaRPr lang="en-GB" sz="1013" b="1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42933" y="3405603"/>
            <a:ext cx="153920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>
                <a:solidFill>
                  <a:srgbClr val="FF0000"/>
                </a:solidFill>
              </a:rPr>
              <a:t>Eth3 00:dd:00:01:00:03</a:t>
            </a:r>
            <a:endParaRPr lang="en-GB" sz="1013" dirty="0">
              <a:solidFill>
                <a:srgbClr val="FF000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88510" y="850282"/>
            <a:ext cx="3491661" cy="72712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GB" sz="825" dirty="0" err="1"/>
              <a:t>table_set_default</a:t>
            </a:r>
            <a:r>
              <a:rPr lang="en-GB" sz="825" dirty="0"/>
              <a:t> ipv4_lpm drop</a:t>
            </a:r>
          </a:p>
          <a:p>
            <a:r>
              <a:rPr lang="en-GB" sz="825" dirty="0" err="1"/>
              <a:t>table_set_default</a:t>
            </a:r>
            <a:r>
              <a:rPr lang="en-GB" sz="825" dirty="0"/>
              <a:t> </a:t>
            </a:r>
            <a:r>
              <a:rPr lang="en-GB" sz="825" dirty="0" err="1"/>
              <a:t>swid</a:t>
            </a:r>
            <a:r>
              <a:rPr lang="en-GB" sz="825" dirty="0"/>
              <a:t> </a:t>
            </a:r>
            <a:r>
              <a:rPr lang="en-GB" sz="825" dirty="0" err="1"/>
              <a:t>add_swid</a:t>
            </a:r>
            <a:r>
              <a:rPr lang="en-GB" sz="825" dirty="0"/>
              <a:t> 1</a:t>
            </a:r>
          </a:p>
          <a:p>
            <a:r>
              <a:rPr lang="en-GB" sz="825" dirty="0" err="1"/>
              <a:t>table_add</a:t>
            </a:r>
            <a:r>
              <a:rPr lang="en-GB" sz="825" dirty="0"/>
              <a:t> ipv4_lpm ipv4_forward 10.0.1.10/32 =&gt; 00:aa:00:01:00:01 1</a:t>
            </a:r>
          </a:p>
          <a:p>
            <a:r>
              <a:rPr lang="en-GB" sz="825" dirty="0" err="1"/>
              <a:t>table_add</a:t>
            </a:r>
            <a:r>
              <a:rPr lang="en-GB" sz="825" dirty="0"/>
              <a:t> ipv4_lpm ipv4_forward 10.0.2.10/32 =&gt; f2:ed:e6:df:4e:fa 2</a:t>
            </a:r>
          </a:p>
          <a:p>
            <a:r>
              <a:rPr lang="en-GB" sz="825" dirty="0" err="1"/>
              <a:t>table_add</a:t>
            </a:r>
            <a:r>
              <a:rPr lang="en-GB" sz="825" dirty="0"/>
              <a:t> ipv4_lpm ipv4_forward 10.0.3.10/32 =&gt; f2:ed:e6:df:4e:fb 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04788" y="2323702"/>
            <a:ext cx="3775393" cy="784830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none" rtlCol="0">
            <a:spAutoFit/>
          </a:bodyPr>
          <a:lstStyle/>
          <a:p>
            <a:r>
              <a:rPr lang="en-GB" sz="900" dirty="0" err="1"/>
              <a:t>table_set_default</a:t>
            </a:r>
            <a:r>
              <a:rPr lang="en-GB" sz="900" dirty="0"/>
              <a:t> ipv4_lpm drop</a:t>
            </a:r>
          </a:p>
          <a:p>
            <a:r>
              <a:rPr lang="en-GB" sz="900" dirty="0" err="1"/>
              <a:t>table_set_default</a:t>
            </a:r>
            <a:r>
              <a:rPr lang="en-GB" sz="900" dirty="0"/>
              <a:t> </a:t>
            </a:r>
            <a:r>
              <a:rPr lang="en-GB" sz="900" dirty="0" err="1"/>
              <a:t>swid</a:t>
            </a:r>
            <a:r>
              <a:rPr lang="en-GB" sz="900" dirty="0"/>
              <a:t> </a:t>
            </a:r>
            <a:r>
              <a:rPr lang="en-GB" sz="900" dirty="0" err="1"/>
              <a:t>add_swid</a:t>
            </a:r>
            <a:r>
              <a:rPr lang="en-GB" sz="900" dirty="0"/>
              <a:t> 2</a:t>
            </a:r>
          </a:p>
          <a:p>
            <a:r>
              <a:rPr lang="en-GB" sz="900" dirty="0" err="1"/>
              <a:t>table_add</a:t>
            </a:r>
            <a:r>
              <a:rPr lang="en-GB" sz="900" dirty="0"/>
              <a:t> ipv4_lpm ipv4_forward 10.0.2.10/32 =&gt; 00:aa:00:02:00:02 1</a:t>
            </a:r>
          </a:p>
          <a:p>
            <a:r>
              <a:rPr lang="en-GB" sz="900" dirty="0" err="1"/>
              <a:t>table_add</a:t>
            </a:r>
            <a:r>
              <a:rPr lang="en-GB" sz="900" dirty="0"/>
              <a:t> ipv4_lpm ipv4_forward 10.0.1.10/32 =&gt; 22:a8:04:41:ab:d3 2</a:t>
            </a:r>
          </a:p>
          <a:p>
            <a:r>
              <a:rPr lang="en-GB" sz="900" dirty="0" err="1"/>
              <a:t>table_add</a:t>
            </a:r>
            <a:r>
              <a:rPr lang="en-GB" sz="900" dirty="0"/>
              <a:t> ipv4_lpm ipv4_forward 10.0.3.10/32 =&gt; 22:a8:04:41:ab:d4 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9698" y="3411102"/>
            <a:ext cx="3563543" cy="727122"/>
          </a:xfrm>
          <a:prstGeom prst="rect">
            <a:avLst/>
          </a:prstGeom>
          <a:noFill/>
          <a:ln>
            <a:solidFill>
              <a:schemeClr val="dk1"/>
            </a:solidFill>
          </a:ln>
        </p:spPr>
        <p:txBody>
          <a:bodyPr wrap="square" rtlCol="0">
            <a:spAutoFit/>
          </a:bodyPr>
          <a:lstStyle/>
          <a:p>
            <a:r>
              <a:rPr lang="en-GB" sz="825" dirty="0" err="1"/>
              <a:t>table_set_default</a:t>
            </a:r>
            <a:r>
              <a:rPr lang="en-GB" sz="825" dirty="0"/>
              <a:t> ipv4_lpm drop</a:t>
            </a:r>
          </a:p>
          <a:p>
            <a:r>
              <a:rPr lang="en-GB" sz="825" dirty="0" err="1"/>
              <a:t>table_set_default</a:t>
            </a:r>
            <a:r>
              <a:rPr lang="en-GB" sz="825" dirty="0"/>
              <a:t> </a:t>
            </a:r>
            <a:r>
              <a:rPr lang="en-GB" sz="825" dirty="0" err="1"/>
              <a:t>swid</a:t>
            </a:r>
            <a:r>
              <a:rPr lang="en-GB" sz="825" dirty="0"/>
              <a:t> </a:t>
            </a:r>
            <a:r>
              <a:rPr lang="en-GB" sz="825" dirty="0" err="1"/>
              <a:t>add_swid</a:t>
            </a:r>
            <a:r>
              <a:rPr lang="en-GB" sz="825" dirty="0"/>
              <a:t> 3</a:t>
            </a:r>
          </a:p>
          <a:p>
            <a:r>
              <a:rPr lang="en-GB" sz="825" dirty="0" err="1"/>
              <a:t>table_add</a:t>
            </a:r>
            <a:r>
              <a:rPr lang="en-GB" sz="825" dirty="0"/>
              <a:t> ipv4_lpm ipv4_forward 10.0.3.10/32 =&gt; 00:aa:00:03:00:01 1</a:t>
            </a:r>
          </a:p>
          <a:p>
            <a:r>
              <a:rPr lang="en-GB" sz="825" dirty="0" err="1"/>
              <a:t>table_add</a:t>
            </a:r>
            <a:r>
              <a:rPr lang="en-GB" sz="825" dirty="0"/>
              <a:t> ipv4_lpm ipv4_forward 10.0.1.10/32 =&gt; f2:ed:e6:df:4e:fb 2</a:t>
            </a:r>
          </a:p>
          <a:p>
            <a:r>
              <a:rPr lang="en-GB" sz="825" dirty="0" err="1"/>
              <a:t>table_add</a:t>
            </a:r>
            <a:r>
              <a:rPr lang="en-GB" sz="825" dirty="0"/>
              <a:t> ipv4_lpm ipv4_forward 10.0.2.10/32 =&gt; f2:ed:e6:df:4e:fa 3</a:t>
            </a:r>
          </a:p>
        </p:txBody>
      </p:sp>
    </p:spTree>
    <p:extLst>
      <p:ext uri="{BB962C8B-B14F-4D97-AF65-F5344CB8AC3E}">
        <p14:creationId xmlns:p14="http://schemas.microsoft.com/office/powerpoint/2010/main" val="25949048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72958"/>
            <a:ext cx="9396919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H1-&gt; H2</a:t>
            </a:r>
          </a:p>
          <a:p>
            <a:r>
              <a:rPr lang="en-US" sz="825" dirty="0" err="1"/>
              <a:t>Src</a:t>
            </a:r>
            <a:r>
              <a:rPr lang="en-US" sz="825" dirty="0"/>
              <a:t> 10.0.1.10</a:t>
            </a:r>
          </a:p>
          <a:p>
            <a:r>
              <a:rPr lang="en-US" sz="825" dirty="0" err="1"/>
              <a:t>Dest</a:t>
            </a:r>
            <a:r>
              <a:rPr lang="en-US" sz="825" dirty="0"/>
              <a:t> 10.0.2.10</a:t>
            </a:r>
          </a:p>
          <a:p>
            <a:endParaRPr lang="en-US" sz="825" dirty="0"/>
          </a:p>
          <a:p>
            <a:endParaRPr lang="en-US" sz="825" dirty="0"/>
          </a:p>
          <a:p>
            <a:r>
              <a:rPr lang="en-US" sz="825" dirty="0"/>
              <a:t>H1 </a:t>
            </a:r>
            <a:r>
              <a:rPr lang="en-US" sz="825" dirty="0">
                <a:sym typeface="Wingdings" panose="05000000000000000000" pitchFamily="2" charset="2"/>
              </a:rPr>
              <a:t> </a:t>
            </a:r>
            <a:r>
              <a:rPr lang="en-US" sz="825" dirty="0"/>
              <a:t>S1</a:t>
            </a:r>
          </a:p>
          <a:p>
            <a:r>
              <a:rPr lang="en-US" sz="825" dirty="0"/>
              <a:t>S1 parse packet </a:t>
            </a:r>
            <a:r>
              <a:rPr lang="en-US" sz="825" dirty="0">
                <a:sym typeface="Wingdings" panose="05000000000000000000" pitchFamily="2" charset="2"/>
              </a:rPr>
              <a:t> checksum  ingress  extract the ipv4 address &amp; do table match </a:t>
            </a:r>
            <a:r>
              <a:rPr lang="en-US" sz="825" dirty="0"/>
              <a:t> </a:t>
            </a:r>
          </a:p>
          <a:p>
            <a:endParaRPr lang="en-US" sz="825" dirty="0"/>
          </a:p>
          <a:p>
            <a:endParaRPr lang="en-US" sz="825" dirty="0"/>
          </a:p>
          <a:p>
            <a:r>
              <a:rPr lang="en-US" sz="825" dirty="0" err="1">
                <a:sym typeface="Wingdings" panose="05000000000000000000" pitchFamily="2" charset="2"/>
              </a:rPr>
              <a:t>Dest</a:t>
            </a:r>
            <a:r>
              <a:rPr lang="en-US" sz="825" dirty="0">
                <a:sym typeface="Wingdings" panose="05000000000000000000" pitchFamily="2" charset="2"/>
              </a:rPr>
              <a:t> </a:t>
            </a:r>
            <a:r>
              <a:rPr lang="en-US" sz="825" dirty="0" err="1">
                <a:sym typeface="Wingdings" panose="05000000000000000000" pitchFamily="2" charset="2"/>
              </a:rPr>
              <a:t>Ip</a:t>
            </a:r>
            <a:r>
              <a:rPr lang="en-US" sz="825" dirty="0">
                <a:sym typeface="Wingdings" panose="05000000000000000000" pitchFamily="2" charset="2"/>
              </a:rPr>
              <a:t> match  insert the </a:t>
            </a:r>
            <a:r>
              <a:rPr lang="en-US" sz="825" dirty="0" err="1">
                <a:sym typeface="Wingdings" panose="05000000000000000000" pitchFamily="2" charset="2"/>
              </a:rPr>
              <a:t>Dest</a:t>
            </a:r>
            <a:r>
              <a:rPr lang="en-US" sz="825" dirty="0">
                <a:sym typeface="Wingdings" panose="05000000000000000000" pitchFamily="2" charset="2"/>
              </a:rPr>
              <a:t> MAC &amp; Egress port</a:t>
            </a:r>
            <a:r>
              <a:rPr lang="en-US" sz="825" dirty="0"/>
              <a:t> </a:t>
            </a:r>
          </a:p>
          <a:p>
            <a:endParaRPr lang="en-US" sz="825" dirty="0"/>
          </a:p>
          <a:p>
            <a:r>
              <a:rPr lang="en-GB" sz="825" dirty="0"/>
              <a:t>f2:ed:e6:df:4e:fa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366" y="1716774"/>
            <a:ext cx="1911485" cy="3487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u="sng" dirty="0"/>
              <a:t>SENDER SIDE : H1 </a:t>
            </a:r>
            <a:endParaRPr lang="en-GB" sz="788" b="1" u="sng" dirty="0"/>
          </a:p>
          <a:p>
            <a:r>
              <a:rPr lang="en-GB" sz="788" dirty="0"/>
              <a:t>./send.py 10.0.2.10 "P4 is cool"</a:t>
            </a:r>
          </a:p>
          <a:p>
            <a:endParaRPr lang="en-GB" sz="788" dirty="0"/>
          </a:p>
          <a:p>
            <a:r>
              <a:rPr lang="en-GB" sz="788" dirty="0"/>
              <a:t>###[ Ethernet ]###</a:t>
            </a:r>
          </a:p>
          <a:p>
            <a:r>
              <a:rPr lang="en-GB" sz="788" dirty="0"/>
              <a:t>  </a:t>
            </a:r>
            <a:r>
              <a:rPr lang="en-GB" sz="788" dirty="0" err="1"/>
              <a:t>dst</a:t>
            </a:r>
            <a:r>
              <a:rPr lang="en-GB" sz="788" dirty="0"/>
              <a:t>       = </a:t>
            </a:r>
            <a:r>
              <a:rPr lang="en-GB" sz="788" dirty="0" err="1"/>
              <a:t>ff:ff:ff:ff:ff:ff</a:t>
            </a:r>
            <a:endParaRPr lang="en-GB" sz="788" dirty="0"/>
          </a:p>
          <a:p>
            <a:r>
              <a:rPr lang="en-GB" sz="788" dirty="0"/>
              <a:t>  </a:t>
            </a:r>
            <a:r>
              <a:rPr lang="en-GB" sz="788" dirty="0" err="1"/>
              <a:t>src</a:t>
            </a:r>
            <a:r>
              <a:rPr lang="en-GB" sz="788" dirty="0"/>
              <a:t>       = 00:04:00:00:00:01</a:t>
            </a:r>
          </a:p>
          <a:p>
            <a:r>
              <a:rPr lang="en-GB" sz="788" dirty="0"/>
              <a:t>  type      = 0x800</a:t>
            </a:r>
          </a:p>
          <a:p>
            <a:r>
              <a:rPr lang="en-GB" sz="788" dirty="0"/>
              <a:t>###[ IP ]###</a:t>
            </a:r>
          </a:p>
          <a:p>
            <a:r>
              <a:rPr lang="en-GB" sz="788" dirty="0"/>
              <a:t>     version   = 4L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ihl</a:t>
            </a:r>
            <a:r>
              <a:rPr lang="en-GB" sz="788" dirty="0"/>
              <a:t>       = 5L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tos</a:t>
            </a:r>
            <a:r>
              <a:rPr lang="en-GB" sz="788" dirty="0"/>
              <a:t>       = 0x0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len</a:t>
            </a:r>
            <a:r>
              <a:rPr lang="en-GB" sz="788" dirty="0"/>
              <a:t>       = 38</a:t>
            </a:r>
          </a:p>
          <a:p>
            <a:r>
              <a:rPr lang="en-GB" sz="788" dirty="0"/>
              <a:t>     id        = 1</a:t>
            </a:r>
          </a:p>
          <a:p>
            <a:r>
              <a:rPr lang="en-GB" sz="788" dirty="0"/>
              <a:t>     flags     =</a:t>
            </a:r>
          </a:p>
          <a:p>
            <a:r>
              <a:rPr lang="en-GB" sz="788" dirty="0"/>
              <a:t>     frag      = 0L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ttl</a:t>
            </a:r>
            <a:r>
              <a:rPr lang="en-GB" sz="788" dirty="0"/>
              <a:t>       = 64</a:t>
            </a:r>
          </a:p>
          <a:p>
            <a:r>
              <a:rPr lang="en-GB" sz="788" dirty="0"/>
              <a:t>     proto     = </a:t>
            </a:r>
            <a:r>
              <a:rPr lang="en-GB" sz="788" dirty="0" err="1"/>
              <a:t>udp</a:t>
            </a:r>
            <a:endParaRPr lang="en-GB" sz="788" dirty="0"/>
          </a:p>
          <a:p>
            <a:r>
              <a:rPr lang="en-GB" sz="788" dirty="0"/>
              <a:t>     </a:t>
            </a:r>
            <a:r>
              <a:rPr lang="en-GB" sz="788" dirty="0" err="1"/>
              <a:t>chksum</a:t>
            </a:r>
            <a:r>
              <a:rPr lang="en-GB" sz="788" dirty="0"/>
              <a:t>    = 0x63b3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src</a:t>
            </a:r>
            <a:r>
              <a:rPr lang="en-GB" sz="788" dirty="0"/>
              <a:t>       = 10.0.1.10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dst</a:t>
            </a:r>
            <a:r>
              <a:rPr lang="en-GB" sz="788" dirty="0"/>
              <a:t>       = 10.0.2.10</a:t>
            </a:r>
          </a:p>
          <a:p>
            <a:r>
              <a:rPr lang="en-GB" sz="788" dirty="0"/>
              <a:t>     \options   \</a:t>
            </a:r>
          </a:p>
          <a:p>
            <a:r>
              <a:rPr lang="en-GB" sz="788" dirty="0"/>
              <a:t>###[ UDP ]###</a:t>
            </a:r>
          </a:p>
          <a:p>
            <a:r>
              <a:rPr lang="en-GB" sz="788" dirty="0"/>
              <a:t>        sport     = 1234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dport</a:t>
            </a:r>
            <a:r>
              <a:rPr lang="en-GB" sz="788" dirty="0"/>
              <a:t>     = 4321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len</a:t>
            </a:r>
            <a:r>
              <a:rPr lang="en-GB" sz="788" dirty="0"/>
              <a:t>       = 18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chksum</a:t>
            </a:r>
            <a:r>
              <a:rPr lang="en-GB" sz="788" dirty="0"/>
              <a:t>    = 0x1c6a</a:t>
            </a:r>
          </a:p>
          <a:p>
            <a:r>
              <a:rPr lang="en-GB" sz="788" dirty="0"/>
              <a:t>###[ Raw ]###</a:t>
            </a:r>
          </a:p>
          <a:p>
            <a:r>
              <a:rPr lang="en-GB" sz="788" dirty="0"/>
              <a:t>           load      = 'P4 is cool'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87588" y="514350"/>
            <a:ext cx="2079287" cy="4578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88" b="1" u="sng" dirty="0"/>
              <a:t>RECEIVER SIDE : H2</a:t>
            </a:r>
            <a:endParaRPr lang="en-GB" sz="788" b="1" u="sng" dirty="0"/>
          </a:p>
          <a:p>
            <a:r>
              <a:rPr lang="en-GB" sz="788" dirty="0"/>
              <a:t>h2-eth0</a:t>
            </a:r>
          </a:p>
          <a:p>
            <a:r>
              <a:rPr lang="en-GB" sz="788" dirty="0"/>
              <a:t>got a packet</a:t>
            </a:r>
          </a:p>
          <a:p>
            <a:r>
              <a:rPr lang="en-GB" sz="788" dirty="0"/>
              <a:t>###[ Ethernet ]###</a:t>
            </a:r>
          </a:p>
          <a:p>
            <a:r>
              <a:rPr lang="en-GB" sz="788" dirty="0"/>
              <a:t>  </a:t>
            </a:r>
            <a:r>
              <a:rPr lang="en-GB" sz="788" dirty="0" err="1"/>
              <a:t>dst</a:t>
            </a:r>
            <a:r>
              <a:rPr lang="en-GB" sz="788" dirty="0"/>
              <a:t>       = 00:aa:00:02:00:02</a:t>
            </a:r>
          </a:p>
          <a:p>
            <a:r>
              <a:rPr lang="en-GB" sz="788" dirty="0"/>
              <a:t>  </a:t>
            </a:r>
            <a:r>
              <a:rPr lang="en-GB" sz="788" dirty="0" err="1"/>
              <a:t>src</a:t>
            </a:r>
            <a:r>
              <a:rPr lang="en-GB" sz="788" dirty="0"/>
              <a:t>       = f2:ed:e6:df:4e:fa</a:t>
            </a:r>
          </a:p>
          <a:p>
            <a:r>
              <a:rPr lang="en-GB" sz="788" dirty="0"/>
              <a:t>  type      = 0x800</a:t>
            </a:r>
          </a:p>
          <a:p>
            <a:r>
              <a:rPr lang="en-GB" sz="788" dirty="0"/>
              <a:t>###[ IP ]###</a:t>
            </a:r>
          </a:p>
          <a:p>
            <a:r>
              <a:rPr lang="en-GB" sz="788" dirty="0"/>
              <a:t>     version   = 4L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ihl</a:t>
            </a:r>
            <a:r>
              <a:rPr lang="en-GB" sz="788" dirty="0"/>
              <a:t>       = 8L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tos</a:t>
            </a:r>
            <a:r>
              <a:rPr lang="en-GB" sz="788" dirty="0"/>
              <a:t>       = 0x0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len</a:t>
            </a:r>
            <a:r>
              <a:rPr lang="en-GB" sz="788" dirty="0"/>
              <a:t>       = 38</a:t>
            </a:r>
          </a:p>
          <a:p>
            <a:r>
              <a:rPr lang="en-GB" sz="788" dirty="0"/>
              <a:t>     id        = 1</a:t>
            </a:r>
          </a:p>
          <a:p>
            <a:r>
              <a:rPr lang="en-GB" sz="788" dirty="0"/>
              <a:t>     flags     =</a:t>
            </a:r>
          </a:p>
          <a:p>
            <a:r>
              <a:rPr lang="en-GB" sz="788" dirty="0"/>
              <a:t>     frag      = 0L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ttl</a:t>
            </a:r>
            <a:r>
              <a:rPr lang="en-GB" sz="788" dirty="0"/>
              <a:t>       = 62</a:t>
            </a:r>
          </a:p>
          <a:p>
            <a:r>
              <a:rPr lang="en-GB" sz="788" dirty="0"/>
              <a:t>     proto     = </a:t>
            </a:r>
            <a:r>
              <a:rPr lang="en-GB" sz="788" dirty="0" err="1"/>
              <a:t>udp</a:t>
            </a:r>
            <a:endParaRPr lang="en-GB" sz="788" dirty="0"/>
          </a:p>
          <a:p>
            <a:r>
              <a:rPr lang="en-GB" sz="788" dirty="0"/>
              <a:t>     </a:t>
            </a:r>
            <a:r>
              <a:rPr lang="en-GB" sz="788" dirty="0" err="1"/>
              <a:t>chksum</a:t>
            </a:r>
            <a:r>
              <a:rPr lang="en-GB" sz="788" dirty="0"/>
              <a:t>    = 0x62b3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src</a:t>
            </a:r>
            <a:r>
              <a:rPr lang="en-GB" sz="788" dirty="0"/>
              <a:t>       = 10.0.1.10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dst</a:t>
            </a:r>
            <a:r>
              <a:rPr lang="en-GB" sz="788" dirty="0"/>
              <a:t>       = 10.0.2.10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\options   \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|###[ MRI ]###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</a:t>
            </a:r>
            <a:r>
              <a:rPr lang="en-GB" sz="788" b="1" dirty="0" err="1">
                <a:solidFill>
                  <a:srgbClr val="FF0000"/>
                </a:solidFill>
              </a:rPr>
              <a:t>copy_flag</a:t>
            </a:r>
            <a:r>
              <a:rPr lang="en-GB" sz="788" b="1" dirty="0">
                <a:solidFill>
                  <a:srgbClr val="FF0000"/>
                </a:solidFill>
              </a:rPr>
              <a:t> = 1L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</a:t>
            </a:r>
            <a:r>
              <a:rPr lang="en-GB" sz="788" b="1" dirty="0" err="1">
                <a:solidFill>
                  <a:srgbClr val="FF0000"/>
                </a:solidFill>
              </a:rPr>
              <a:t>optclass</a:t>
            </a:r>
            <a:r>
              <a:rPr lang="en-GB" sz="788" b="1" dirty="0">
                <a:solidFill>
                  <a:srgbClr val="FF0000"/>
                </a:solidFill>
              </a:rPr>
              <a:t>  = debug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option    = 31L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length    = 12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count     = 2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</a:t>
            </a:r>
            <a:r>
              <a:rPr lang="en-GB" sz="788" b="1" dirty="0" err="1">
                <a:solidFill>
                  <a:srgbClr val="FF0000"/>
                </a:solidFill>
              </a:rPr>
              <a:t>swids</a:t>
            </a:r>
            <a:r>
              <a:rPr lang="en-GB" sz="788" b="1" dirty="0">
                <a:solidFill>
                  <a:srgbClr val="FF0000"/>
                </a:solidFill>
              </a:rPr>
              <a:t>     = [2, 1]</a:t>
            </a:r>
          </a:p>
          <a:p>
            <a:r>
              <a:rPr lang="en-GB" sz="788" dirty="0"/>
              <a:t>###[ UDP ]###</a:t>
            </a:r>
          </a:p>
          <a:p>
            <a:r>
              <a:rPr lang="en-GB" sz="788" dirty="0"/>
              <a:t>        sport     = 1234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dport</a:t>
            </a:r>
            <a:r>
              <a:rPr lang="en-GB" sz="788" dirty="0"/>
              <a:t>     = 4321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len</a:t>
            </a:r>
            <a:r>
              <a:rPr lang="en-GB" sz="788" dirty="0"/>
              <a:t>       = 18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chksum</a:t>
            </a:r>
            <a:r>
              <a:rPr lang="en-GB" sz="788" dirty="0"/>
              <a:t>    = None</a:t>
            </a:r>
          </a:p>
          <a:p>
            <a:r>
              <a:rPr lang="en-GB" sz="788" dirty="0"/>
              <a:t>###[ Raw ]###</a:t>
            </a:r>
          </a:p>
          <a:p>
            <a:r>
              <a:rPr lang="en-GB" sz="788" dirty="0"/>
              <a:t>           load      = 'P4 is cool '</a:t>
            </a:r>
          </a:p>
          <a:p>
            <a:endParaRPr lang="en-GB" sz="788" dirty="0"/>
          </a:p>
          <a:p>
            <a:endParaRPr lang="en-GB" sz="788" dirty="0"/>
          </a:p>
        </p:txBody>
      </p:sp>
      <p:sp>
        <p:nvSpPr>
          <p:cNvPr id="9" name="TextBox 8"/>
          <p:cNvSpPr txBox="1"/>
          <p:nvPr/>
        </p:nvSpPr>
        <p:spPr>
          <a:xfrm>
            <a:off x="2135222" y="1716773"/>
            <a:ext cx="1911485" cy="3487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s1-eth1</a:t>
            </a:r>
          </a:p>
          <a:p>
            <a:r>
              <a:rPr lang="en-GB" sz="788" dirty="0"/>
              <a:t>got a packet</a:t>
            </a:r>
          </a:p>
          <a:p>
            <a:r>
              <a:rPr lang="en-GB" sz="788" dirty="0"/>
              <a:t>###[ Ethernet ]###</a:t>
            </a:r>
          </a:p>
          <a:p>
            <a:r>
              <a:rPr lang="en-GB" sz="788" dirty="0"/>
              <a:t>  </a:t>
            </a:r>
            <a:r>
              <a:rPr lang="en-GB" sz="788" dirty="0" err="1"/>
              <a:t>dst</a:t>
            </a:r>
            <a:r>
              <a:rPr lang="en-GB" sz="788" dirty="0"/>
              <a:t>       = </a:t>
            </a:r>
            <a:r>
              <a:rPr lang="en-GB" sz="788" dirty="0" err="1"/>
              <a:t>ff:ff:ff:ff:ff:ff</a:t>
            </a:r>
            <a:endParaRPr lang="en-GB" sz="788" dirty="0"/>
          </a:p>
          <a:p>
            <a:r>
              <a:rPr lang="en-GB" sz="788" dirty="0"/>
              <a:t>  </a:t>
            </a:r>
            <a:r>
              <a:rPr lang="en-GB" sz="788" dirty="0" err="1"/>
              <a:t>src</a:t>
            </a:r>
            <a:r>
              <a:rPr lang="en-GB" sz="788" dirty="0"/>
              <a:t>       = 00:04:00:00:00:01</a:t>
            </a:r>
          </a:p>
          <a:p>
            <a:r>
              <a:rPr lang="en-GB" sz="788" dirty="0"/>
              <a:t>  type      = 0x800</a:t>
            </a:r>
          </a:p>
          <a:p>
            <a:r>
              <a:rPr lang="en-GB" sz="788" dirty="0"/>
              <a:t>###[ IP ]###</a:t>
            </a:r>
          </a:p>
          <a:p>
            <a:r>
              <a:rPr lang="en-GB" sz="788" dirty="0"/>
              <a:t>     version   = 4L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ihl</a:t>
            </a:r>
            <a:r>
              <a:rPr lang="en-GB" sz="788" dirty="0"/>
              <a:t>       = 5L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tos</a:t>
            </a:r>
            <a:r>
              <a:rPr lang="en-GB" sz="788" dirty="0"/>
              <a:t>       = 0x0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len</a:t>
            </a:r>
            <a:r>
              <a:rPr lang="en-GB" sz="788" dirty="0"/>
              <a:t>       = 38</a:t>
            </a:r>
          </a:p>
          <a:p>
            <a:r>
              <a:rPr lang="en-GB" sz="788" dirty="0"/>
              <a:t>     id        = 1</a:t>
            </a:r>
          </a:p>
          <a:p>
            <a:r>
              <a:rPr lang="en-GB" sz="788" dirty="0"/>
              <a:t>     flags     = </a:t>
            </a:r>
          </a:p>
          <a:p>
            <a:r>
              <a:rPr lang="en-GB" sz="788" dirty="0"/>
              <a:t>     frag      = 0L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ttl</a:t>
            </a:r>
            <a:r>
              <a:rPr lang="en-GB" sz="788" dirty="0"/>
              <a:t>       = 64</a:t>
            </a:r>
          </a:p>
          <a:p>
            <a:r>
              <a:rPr lang="en-GB" sz="788" dirty="0"/>
              <a:t>     proto     = </a:t>
            </a:r>
            <a:r>
              <a:rPr lang="en-GB" sz="788" dirty="0" err="1"/>
              <a:t>udp</a:t>
            </a:r>
            <a:endParaRPr lang="en-GB" sz="788" dirty="0"/>
          </a:p>
          <a:p>
            <a:r>
              <a:rPr lang="en-GB" sz="788" dirty="0"/>
              <a:t>     </a:t>
            </a:r>
            <a:r>
              <a:rPr lang="en-GB" sz="788" dirty="0" err="1"/>
              <a:t>chksum</a:t>
            </a:r>
            <a:r>
              <a:rPr lang="en-GB" sz="788" dirty="0"/>
              <a:t>    = 0x63b3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src</a:t>
            </a:r>
            <a:r>
              <a:rPr lang="en-GB" sz="788" dirty="0"/>
              <a:t>       = 10.0.1.10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dst</a:t>
            </a:r>
            <a:r>
              <a:rPr lang="en-GB" sz="788" dirty="0"/>
              <a:t>       = 10.0.2.10</a:t>
            </a:r>
          </a:p>
          <a:p>
            <a:r>
              <a:rPr lang="en-GB" sz="788" dirty="0"/>
              <a:t>     \options   \</a:t>
            </a:r>
          </a:p>
          <a:p>
            <a:r>
              <a:rPr lang="en-GB" sz="788" dirty="0"/>
              <a:t>###[ UDP ]###</a:t>
            </a:r>
          </a:p>
          <a:p>
            <a:r>
              <a:rPr lang="en-GB" sz="788" dirty="0"/>
              <a:t>        sport     = 1234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dport</a:t>
            </a:r>
            <a:r>
              <a:rPr lang="en-GB" sz="788" dirty="0"/>
              <a:t>     = 4321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len</a:t>
            </a:r>
            <a:r>
              <a:rPr lang="en-GB" sz="788" dirty="0"/>
              <a:t>       = 18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chksum</a:t>
            </a:r>
            <a:r>
              <a:rPr lang="en-GB" sz="788" dirty="0"/>
              <a:t>    = 0x1c6a</a:t>
            </a:r>
          </a:p>
          <a:p>
            <a:r>
              <a:rPr lang="en-GB" sz="788" dirty="0"/>
              <a:t>###[ Raw ]###</a:t>
            </a:r>
          </a:p>
          <a:p>
            <a:r>
              <a:rPr lang="en-GB" sz="788" dirty="0"/>
              <a:t>           load      = 'P4 is cool'</a:t>
            </a:r>
          </a:p>
          <a:p>
            <a:endParaRPr lang="en-GB" sz="788" dirty="0"/>
          </a:p>
        </p:txBody>
      </p:sp>
      <p:sp>
        <p:nvSpPr>
          <p:cNvPr id="11" name="TextBox 10"/>
          <p:cNvSpPr txBox="1"/>
          <p:nvPr/>
        </p:nvSpPr>
        <p:spPr>
          <a:xfrm>
            <a:off x="4698460" y="666750"/>
            <a:ext cx="1911485" cy="43361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s2-eth2</a:t>
            </a:r>
          </a:p>
          <a:p>
            <a:r>
              <a:rPr lang="en-GB" sz="788" dirty="0"/>
              <a:t>got a packet</a:t>
            </a:r>
          </a:p>
          <a:p>
            <a:r>
              <a:rPr lang="en-GB" sz="788" dirty="0"/>
              <a:t>###[ Ethernet ]###</a:t>
            </a:r>
          </a:p>
          <a:p>
            <a:r>
              <a:rPr lang="en-GB" sz="788" dirty="0"/>
              <a:t>  </a:t>
            </a:r>
            <a:r>
              <a:rPr lang="en-GB" sz="788" dirty="0" err="1"/>
              <a:t>dst</a:t>
            </a:r>
            <a:r>
              <a:rPr lang="en-GB" sz="788" dirty="0"/>
              <a:t>       = f2:ed:e6:df:4e:fa</a:t>
            </a:r>
          </a:p>
          <a:p>
            <a:r>
              <a:rPr lang="en-GB" sz="788" dirty="0"/>
              <a:t>  </a:t>
            </a:r>
            <a:r>
              <a:rPr lang="en-GB" sz="788" dirty="0" err="1"/>
              <a:t>src</a:t>
            </a:r>
            <a:r>
              <a:rPr lang="en-GB" sz="788" dirty="0"/>
              <a:t>       = </a:t>
            </a:r>
            <a:r>
              <a:rPr lang="en-GB" sz="788" dirty="0" err="1"/>
              <a:t>ff:ff:ff:ff:ff:ff</a:t>
            </a:r>
            <a:endParaRPr lang="en-GB" sz="788" dirty="0"/>
          </a:p>
          <a:p>
            <a:r>
              <a:rPr lang="en-GB" sz="788" dirty="0"/>
              <a:t>  type      = 0x800</a:t>
            </a:r>
          </a:p>
          <a:p>
            <a:r>
              <a:rPr lang="en-GB" sz="788" dirty="0"/>
              <a:t>###[ IP ]###</a:t>
            </a:r>
          </a:p>
          <a:p>
            <a:r>
              <a:rPr lang="en-GB" sz="788" dirty="0"/>
              <a:t>     version   = 4L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ihl</a:t>
            </a:r>
            <a:r>
              <a:rPr lang="en-GB" sz="788" dirty="0"/>
              <a:t>       = 7L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tos</a:t>
            </a:r>
            <a:r>
              <a:rPr lang="en-GB" sz="788" dirty="0"/>
              <a:t>       = 0x0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len</a:t>
            </a:r>
            <a:r>
              <a:rPr lang="en-GB" sz="788" dirty="0"/>
              <a:t>       = 38</a:t>
            </a:r>
          </a:p>
          <a:p>
            <a:r>
              <a:rPr lang="en-GB" sz="788" dirty="0"/>
              <a:t>     id        = 1</a:t>
            </a:r>
          </a:p>
          <a:p>
            <a:r>
              <a:rPr lang="en-GB" sz="788" dirty="0"/>
              <a:t>     flags     = </a:t>
            </a:r>
          </a:p>
          <a:p>
            <a:r>
              <a:rPr lang="en-GB" sz="788" dirty="0"/>
              <a:t>     frag      = 0L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ttl</a:t>
            </a:r>
            <a:r>
              <a:rPr lang="en-GB" sz="788" dirty="0"/>
              <a:t>       = 63</a:t>
            </a:r>
          </a:p>
          <a:p>
            <a:r>
              <a:rPr lang="en-GB" sz="788" dirty="0"/>
              <a:t>     proto     = </a:t>
            </a:r>
            <a:r>
              <a:rPr lang="en-GB" sz="788" dirty="0" err="1"/>
              <a:t>udp</a:t>
            </a:r>
            <a:endParaRPr lang="en-GB" sz="788" dirty="0"/>
          </a:p>
          <a:p>
            <a:r>
              <a:rPr lang="en-GB" sz="788" dirty="0"/>
              <a:t>     </a:t>
            </a:r>
            <a:r>
              <a:rPr lang="en-GB" sz="788" dirty="0" err="1"/>
              <a:t>chksum</a:t>
            </a:r>
            <a:r>
              <a:rPr lang="en-GB" sz="788" dirty="0"/>
              <a:t>    = 0x62b3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src</a:t>
            </a:r>
            <a:r>
              <a:rPr lang="en-GB" sz="788" dirty="0"/>
              <a:t>       = 10.0.1.10</a:t>
            </a:r>
          </a:p>
          <a:p>
            <a:r>
              <a:rPr lang="en-GB" sz="788" dirty="0"/>
              <a:t>     </a:t>
            </a:r>
            <a:r>
              <a:rPr lang="en-GB" sz="788" dirty="0" err="1"/>
              <a:t>dst</a:t>
            </a:r>
            <a:r>
              <a:rPr lang="en-GB" sz="788" dirty="0"/>
              <a:t>       = 10.0.2.10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\options   \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|###[ MRI ]###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</a:t>
            </a:r>
            <a:r>
              <a:rPr lang="en-GB" sz="788" b="1" dirty="0" err="1">
                <a:solidFill>
                  <a:srgbClr val="FF0000"/>
                </a:solidFill>
              </a:rPr>
              <a:t>copy_flag</a:t>
            </a:r>
            <a:r>
              <a:rPr lang="en-GB" sz="788" b="1" dirty="0">
                <a:solidFill>
                  <a:srgbClr val="FF0000"/>
                </a:solidFill>
              </a:rPr>
              <a:t> = 1L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</a:t>
            </a:r>
            <a:r>
              <a:rPr lang="en-GB" sz="788" b="1" dirty="0" err="1">
                <a:solidFill>
                  <a:srgbClr val="FF0000"/>
                </a:solidFill>
              </a:rPr>
              <a:t>optclass</a:t>
            </a:r>
            <a:r>
              <a:rPr lang="en-GB" sz="788" b="1" dirty="0">
                <a:solidFill>
                  <a:srgbClr val="FF0000"/>
                </a:solidFill>
              </a:rPr>
              <a:t>  = debug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option    = 31L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length    = 8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count     = 1</a:t>
            </a:r>
          </a:p>
          <a:p>
            <a:r>
              <a:rPr lang="en-GB" sz="788" b="1" dirty="0">
                <a:solidFill>
                  <a:srgbClr val="FF0000"/>
                </a:solidFill>
              </a:rPr>
              <a:t>      |  </a:t>
            </a:r>
            <a:r>
              <a:rPr lang="en-GB" sz="788" b="1" dirty="0" err="1">
                <a:solidFill>
                  <a:srgbClr val="FF0000"/>
                </a:solidFill>
              </a:rPr>
              <a:t>swids</a:t>
            </a:r>
            <a:r>
              <a:rPr lang="en-GB" sz="788" b="1" dirty="0">
                <a:solidFill>
                  <a:srgbClr val="FF0000"/>
                </a:solidFill>
              </a:rPr>
              <a:t>     = [1]</a:t>
            </a:r>
          </a:p>
          <a:p>
            <a:r>
              <a:rPr lang="en-GB" sz="788" dirty="0"/>
              <a:t>###[ UDP ]###</a:t>
            </a:r>
          </a:p>
          <a:p>
            <a:r>
              <a:rPr lang="en-GB" sz="788" dirty="0"/>
              <a:t>        sport     = 1234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dport</a:t>
            </a:r>
            <a:r>
              <a:rPr lang="en-GB" sz="788" dirty="0"/>
              <a:t>     = 4321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len</a:t>
            </a:r>
            <a:r>
              <a:rPr lang="en-GB" sz="788" dirty="0"/>
              <a:t>       = 18</a:t>
            </a:r>
          </a:p>
          <a:p>
            <a:r>
              <a:rPr lang="en-GB" sz="788" dirty="0"/>
              <a:t>        </a:t>
            </a:r>
            <a:r>
              <a:rPr lang="en-GB" sz="788" dirty="0" err="1"/>
              <a:t>chksum</a:t>
            </a:r>
            <a:r>
              <a:rPr lang="en-GB" sz="788" dirty="0"/>
              <a:t>    = 0x1c6a</a:t>
            </a:r>
          </a:p>
          <a:p>
            <a:r>
              <a:rPr lang="en-GB" sz="788" dirty="0"/>
              <a:t>###[ Raw ]###</a:t>
            </a:r>
          </a:p>
          <a:p>
            <a:r>
              <a:rPr lang="en-GB" sz="788" dirty="0"/>
              <a:t>           load      = 'P4 is cool </a:t>
            </a:r>
            <a:r>
              <a:rPr lang="en-GB" sz="788" dirty="0" smtClean="0"/>
              <a:t>'</a:t>
            </a:r>
            <a:endParaRPr lang="en-GB" sz="788" dirty="0"/>
          </a:p>
        </p:txBody>
      </p:sp>
    </p:spTree>
    <p:extLst>
      <p:ext uri="{BB962C8B-B14F-4D97-AF65-F5344CB8AC3E}">
        <p14:creationId xmlns:p14="http://schemas.microsoft.com/office/powerpoint/2010/main" val="41746840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8915400" cy="654518"/>
          </a:xfrm>
        </p:spPr>
        <p:txBody>
          <a:bodyPr/>
          <a:lstStyle/>
          <a:p>
            <a:r>
              <a:rPr lang="en-US" sz="3600" dirty="0" smtClean="0"/>
              <a:t>Network Paradigm was stagnant till 2012 </a:t>
            </a:r>
            <a:endParaRPr lang="en-GB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</a:t>
            </a:fld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l="6203"/>
          <a:stretch/>
        </p:blipFill>
        <p:spPr>
          <a:xfrm>
            <a:off x="-1" y="1276350"/>
            <a:ext cx="4572001" cy="2743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629508" y="530580"/>
            <a:ext cx="3986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Over the years…</a:t>
            </a:r>
          </a:p>
          <a:p>
            <a:pPr algn="ctr"/>
            <a:r>
              <a:rPr lang="en-US" sz="2400" dirty="0" smtClean="0"/>
              <a:t>this network paradigm has</a:t>
            </a:r>
          </a:p>
          <a:p>
            <a:pPr algn="ctr"/>
            <a:r>
              <a:rPr lang="en-US" sz="2400" dirty="0" smtClean="0"/>
              <a:t>remained mostly intact… 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76800" y="3206425"/>
            <a:ext cx="3994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Control and Data Plane resides within Physical Device</a:t>
            </a:r>
            <a:endParaRPr lang="en-US" sz="2800" b="1" dirty="0"/>
          </a:p>
        </p:txBody>
      </p:sp>
      <p:pic>
        <p:nvPicPr>
          <p:cNvPr id="13" name="Picture 3" descr="\\psf\Home\Desktop\router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486400" y="1504950"/>
            <a:ext cx="2603932" cy="1809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152301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95" y="23103"/>
            <a:ext cx="8513064" cy="765432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152400" y="742950"/>
            <a:ext cx="8642915" cy="4267200"/>
          </a:xfrm>
        </p:spPr>
        <p:txBody>
          <a:bodyPr/>
          <a:lstStyle/>
          <a:p>
            <a:r>
              <a:rPr lang="en-US" dirty="0"/>
              <a:t>P4 Programming Protocol-Independent Packet Processor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www.sigcomm.org/sites/default/files/ccr/papers/2014/Jul/0000000-0000004.pdf</a:t>
            </a:r>
            <a:endParaRPr lang="en-US" dirty="0" smtClean="0"/>
          </a:p>
          <a:p>
            <a:r>
              <a:rPr lang="en-US" dirty="0" smtClean="0"/>
              <a:t>P4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github.com/p4lang</a:t>
            </a:r>
            <a:endParaRPr lang="en-US" dirty="0" smtClean="0"/>
          </a:p>
          <a:p>
            <a:r>
              <a:rPr lang="en-GB" dirty="0" smtClean="0"/>
              <a:t>The </a:t>
            </a:r>
            <a:r>
              <a:rPr lang="en-GB" i="1" dirty="0"/>
              <a:t>current release</a:t>
            </a:r>
            <a:r>
              <a:rPr lang="en-GB" dirty="0"/>
              <a:t> of the language is </a:t>
            </a:r>
            <a:r>
              <a:rPr lang="en-GB" dirty="0" smtClean="0"/>
              <a:t>P4</a:t>
            </a:r>
            <a:r>
              <a:rPr lang="en-GB" baseline="-25000" dirty="0" smtClean="0"/>
              <a:t>16</a:t>
            </a:r>
            <a:r>
              <a:rPr lang="en-GB" dirty="0" smtClean="0"/>
              <a:t> </a:t>
            </a:r>
            <a:r>
              <a:rPr lang="en-GB" dirty="0">
                <a:hlinkClick r:id="rId5"/>
              </a:rPr>
              <a:t>http://</a:t>
            </a:r>
            <a:r>
              <a:rPr lang="en-GB" dirty="0" smtClean="0">
                <a:hlinkClick r:id="rId5"/>
              </a:rPr>
              <a:t>p4lang.github.io/p4-spec/docs/P4-16-v1.0.0-spec.pdf</a:t>
            </a:r>
            <a:endParaRPr lang="en-GB" dirty="0" smtClean="0"/>
          </a:p>
          <a:p>
            <a:r>
              <a:rPr lang="en-US" dirty="0"/>
              <a:t>INSBU p4 </a:t>
            </a:r>
            <a:r>
              <a:rPr lang="en-US" dirty="0" smtClean="0"/>
              <a:t>page </a:t>
            </a:r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wiki.cisco.com/display/insasic/P4+Info</a:t>
            </a:r>
            <a:endParaRPr lang="en-US" dirty="0" smtClean="0"/>
          </a:p>
          <a:p>
            <a:r>
              <a:rPr lang="en-US" dirty="0"/>
              <a:t> Andy Fingerhut’s (</a:t>
            </a:r>
            <a:r>
              <a:rPr lang="en-US" sz="1200" dirty="0"/>
              <a:t>Andy Fingerhut is </a:t>
            </a:r>
            <a:r>
              <a:rPr lang="en-US" sz="1200" dirty="0" smtClean="0"/>
              <a:t>Cisco’s </a:t>
            </a:r>
            <a:r>
              <a:rPr lang="en-US" sz="1200" dirty="0"/>
              <a:t>PRINCIPAL </a:t>
            </a:r>
            <a:r>
              <a:rPr lang="en-US" sz="1200" dirty="0" smtClean="0"/>
              <a:t>ENGINEER who </a:t>
            </a:r>
            <a:r>
              <a:rPr lang="en-US" sz="1200" dirty="0"/>
              <a:t>is currently </a:t>
            </a:r>
            <a:r>
              <a:rPr lang="en-GB" sz="1200" kern="1200" dirty="0"/>
              <a:t>co-chair of the P4 Architecture Working </a:t>
            </a:r>
            <a:r>
              <a:rPr lang="en-GB" sz="1200" kern="1200" dirty="0" smtClean="0"/>
              <a:t>Group</a:t>
            </a:r>
            <a:r>
              <a:rPr lang="en-US" dirty="0" smtClean="0"/>
              <a:t>) </a:t>
            </a:r>
            <a:r>
              <a:rPr lang="en-US" dirty="0"/>
              <a:t>GIT </a:t>
            </a:r>
            <a:r>
              <a:rPr lang="en-US" dirty="0" smtClean="0"/>
              <a:t> </a:t>
            </a:r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github.com/jafingerhut/p4-guide</a:t>
            </a:r>
            <a:endParaRPr lang="en-US" dirty="0" smtClean="0"/>
          </a:p>
          <a:p>
            <a:r>
              <a:rPr lang="en-US" dirty="0" smtClean="0"/>
              <a:t>Simple examples to play </a:t>
            </a:r>
            <a:r>
              <a:rPr lang="en-US" dirty="0"/>
              <a:t>around with p4 </a:t>
            </a:r>
            <a:endParaRPr lang="en-US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200" dirty="0"/>
              <a:t>1. git clone </a:t>
            </a:r>
            <a:r>
              <a:rPr lang="en-GB" sz="1200" u="sng" dirty="0">
                <a:hlinkClick r:id="rId8"/>
              </a:rPr>
              <a:t>https://github.com/manishjangid/tutorials.git</a:t>
            </a:r>
            <a:endParaRPr lang="en-GB" sz="12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200" dirty="0"/>
              <a:t>2. cd tutorials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200" dirty="0"/>
              <a:t>3. git checkout p4_programs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GB" sz="1200" dirty="0"/>
              <a:t>4. cd </a:t>
            </a:r>
            <a:r>
              <a:rPr lang="en-GB" sz="1200" dirty="0" err="1"/>
              <a:t>my_exercises</a:t>
            </a:r>
            <a:r>
              <a:rPr lang="en-GB" sz="1200" dirty="0"/>
              <a:t>.</a:t>
            </a:r>
          </a:p>
          <a:p>
            <a:endParaRPr lang="en-US" dirty="0" smtClean="0"/>
          </a:p>
          <a:p>
            <a:pPr marL="1785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522656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1126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051" y="2166220"/>
            <a:ext cx="5432149" cy="2005730"/>
          </a:xfrm>
        </p:spPr>
        <p:txBody>
          <a:bodyPr/>
          <a:lstStyle/>
          <a:p>
            <a:r>
              <a:rPr lang="en-US" dirty="0" smtClean="0"/>
              <a:t>BACKUP – Workflow of P4 program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>
                <a:solidFill>
                  <a:srgbClr val="FFFFFF">
                    <a:alpha val="60000"/>
                  </a:srgbClr>
                </a:solidFill>
              </a:rPr>
              <a:pPr/>
              <a:t>42</a:t>
            </a:fld>
            <a:endParaRPr lang="en-GB" dirty="0">
              <a:solidFill>
                <a:srgbClr val="FFFFFF">
                  <a:alpha val="6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15024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Workflow 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1"/>
          </p:nvPr>
        </p:nvPicPr>
        <p:blipFill rotWithShape="1">
          <a:blip r:embed="rId2"/>
          <a:srcRect l="7997" t="10860" b="3980"/>
          <a:stretch/>
        </p:blipFill>
        <p:spPr>
          <a:xfrm>
            <a:off x="313086" y="971550"/>
            <a:ext cx="7992714" cy="37338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1582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513064" cy="765432"/>
          </a:xfrm>
        </p:spPr>
        <p:txBody>
          <a:bodyPr/>
          <a:lstStyle/>
          <a:p>
            <a:r>
              <a:rPr lang="en-US" dirty="0" smtClean="0"/>
              <a:t>P4 Ecosystem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44</a:t>
            </a:fld>
            <a:endParaRPr lang="en-GB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1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0" t="4762" r="1553"/>
          <a:stretch/>
        </p:blipFill>
        <p:spPr>
          <a:xfrm>
            <a:off x="-1" y="1047750"/>
            <a:ext cx="9138285" cy="3124200"/>
          </a:xfrm>
        </p:spPr>
      </p:pic>
    </p:spTree>
    <p:extLst>
      <p:ext uri="{BB962C8B-B14F-4D97-AF65-F5344CB8AC3E}">
        <p14:creationId xmlns:p14="http://schemas.microsoft.com/office/powerpoint/2010/main" val="3584382063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4251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448800" cy="654518"/>
          </a:xfrm>
        </p:spPr>
        <p:txBody>
          <a:bodyPr/>
          <a:lstStyle/>
          <a:p>
            <a:r>
              <a:rPr lang="en-US" sz="4000" dirty="0" smtClean="0"/>
              <a:t>Network Paradigm is changing </a:t>
            </a:r>
            <a:endParaRPr lang="en-GB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5</a:t>
            </a:fld>
            <a:endParaRPr lang="en-GB" dirty="0"/>
          </a:p>
        </p:txBody>
      </p:sp>
      <p:pic>
        <p:nvPicPr>
          <p:cNvPr id="6" name="Picture 2" descr="\\psf\Home\Desktop\Untitled-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97257" y="1657350"/>
            <a:ext cx="3818789" cy="2971799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4629508" y="530580"/>
            <a:ext cx="398653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In other words…</a:t>
            </a:r>
          </a:p>
          <a:p>
            <a:pPr algn="ctr"/>
            <a:r>
              <a:rPr lang="en-US" sz="1600" i="1" dirty="0"/>
              <a:t>In the SDN paradigm, not all processing happens inside the same device</a:t>
            </a:r>
          </a:p>
          <a:p>
            <a:pPr algn="ctr"/>
            <a:endParaRPr lang="en-US" sz="1600" dirty="0"/>
          </a:p>
        </p:txBody>
      </p:sp>
      <p:pic>
        <p:nvPicPr>
          <p:cNvPr id="12" name="Picture 2" descr="\\psf\Home\Desktop\network-paradigm.png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990600" y="971550"/>
            <a:ext cx="2289343" cy="2813847"/>
          </a:xfrm>
          <a:prstGeom prst="rect">
            <a:avLst/>
          </a:prstGeom>
          <a:noFill/>
        </p:spPr>
      </p:pic>
      <p:sp>
        <p:nvSpPr>
          <p:cNvPr id="13" name="Up-Down Arrow 12"/>
          <p:cNvSpPr/>
          <p:nvPr/>
        </p:nvSpPr>
        <p:spPr>
          <a:xfrm>
            <a:off x="1933197" y="1581150"/>
            <a:ext cx="381557" cy="609599"/>
          </a:xfrm>
          <a:prstGeom prst="upDownArrow">
            <a:avLst>
              <a:gd name="adj1" fmla="val 49497"/>
              <a:gd name="adj2" fmla="val 35283"/>
            </a:avLst>
          </a:prstGeom>
          <a:solidFill>
            <a:schemeClr val="accent1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4146325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400" b="1" dirty="0" smtClean="0"/>
              <a:t>Wiki Defines , Software </a:t>
            </a:r>
            <a:r>
              <a:rPr lang="en-US" sz="1400" b="1" dirty="0"/>
              <a:t>defined networking (SDN)</a:t>
            </a:r>
            <a:r>
              <a:rPr lang="en-US" sz="1400" dirty="0"/>
              <a:t> is an approach to building computer networks that separates and abstracts elements of these systems</a:t>
            </a:r>
          </a:p>
        </p:txBody>
      </p:sp>
    </p:spTree>
    <p:extLst>
      <p:ext uri="{BB962C8B-B14F-4D97-AF65-F5344CB8AC3E}">
        <p14:creationId xmlns:p14="http://schemas.microsoft.com/office/powerpoint/2010/main" val="35784943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1500" y="3841251"/>
            <a:ext cx="7886700" cy="1373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00" dirty="0"/>
              <a:t>You might have noticed the Cisco Logo on the web page</a:t>
            </a:r>
          </a:p>
          <a:p>
            <a:pPr algn="ctr"/>
            <a:endParaRPr lang="en-US" sz="825" dirty="0"/>
          </a:p>
          <a:p>
            <a:pPr algn="ctr"/>
            <a:r>
              <a:rPr lang="en-US" sz="1800" i="1" dirty="0"/>
              <a:t>Cisco provided some equipment early in the cycle to the research team</a:t>
            </a:r>
          </a:p>
          <a:p>
            <a:pPr algn="ctr"/>
            <a:r>
              <a:rPr lang="en-US" sz="1800" i="1" dirty="0"/>
              <a:t>Namely a Catalyst 6500 and 3750 upon which some of the early work was done…</a:t>
            </a:r>
          </a:p>
        </p:txBody>
      </p:sp>
      <p:pic>
        <p:nvPicPr>
          <p:cNvPr id="1026" name="Picture 2" descr="\\psf\Home\Desktop\cleanslate.png"/>
          <p:cNvPicPr>
            <a:picLocks noChangeAspect="1" noChangeArrowheads="1"/>
          </p:cNvPicPr>
          <p:nvPr/>
        </p:nvPicPr>
        <p:blipFill>
          <a:blip r:embed="rId3">
            <a:lum bright="15000"/>
          </a:blip>
          <a:srcRect/>
          <a:stretch>
            <a:fillRect/>
          </a:stretch>
        </p:blipFill>
        <p:spPr bwMode="auto">
          <a:xfrm>
            <a:off x="2656554" y="590550"/>
            <a:ext cx="3814322" cy="3079251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3028950" y="2869701"/>
            <a:ext cx="342900" cy="2286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7" name="Right Arrow 6"/>
          <p:cNvSpPr/>
          <p:nvPr/>
        </p:nvSpPr>
        <p:spPr>
          <a:xfrm>
            <a:off x="1771650" y="2812551"/>
            <a:ext cx="1200150" cy="34290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448800" cy="654518"/>
          </a:xfrm>
        </p:spPr>
        <p:txBody>
          <a:bodyPr/>
          <a:lstStyle/>
          <a:p>
            <a:r>
              <a:rPr lang="en-US" sz="4000" dirty="0" smtClean="0"/>
              <a:t>Where did SDN come from !!! </a:t>
            </a: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208580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Origin of SDN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325582" y="1268017"/>
            <a:ext cx="8361218" cy="3816602"/>
          </a:xfrm>
        </p:spPr>
        <p:txBody>
          <a:bodyPr>
            <a:noAutofit/>
          </a:bodyPr>
          <a:lstStyle/>
          <a:p>
            <a:r>
              <a:rPr lang="en-US" sz="1600" dirty="0"/>
              <a:t>2006: Martin </a:t>
            </a:r>
            <a:r>
              <a:rPr lang="en-US" sz="1600" dirty="0" err="1"/>
              <a:t>Casado</a:t>
            </a:r>
            <a:r>
              <a:rPr lang="en-US" sz="1600" dirty="0"/>
              <a:t>, a PhD student at Stanford and team propose a clean-slate security architecture (SANE) which defines a centralized control of security (in stead of at the edge as normally done). Ethane generalizes it to all access policies.</a:t>
            </a:r>
          </a:p>
          <a:p>
            <a:r>
              <a:rPr lang="en-US" sz="1600" dirty="0"/>
              <a:t>The idea of </a:t>
            </a:r>
            <a:r>
              <a:rPr lang="en-US" sz="1600" i="1" dirty="0"/>
              <a:t>Software Defined Network </a:t>
            </a:r>
            <a:r>
              <a:rPr lang="en-US" sz="1600" dirty="0"/>
              <a:t>is originated from </a:t>
            </a:r>
            <a:r>
              <a:rPr lang="en-US" sz="1600" dirty="0" err="1">
                <a:solidFill>
                  <a:srgbClr val="C00000"/>
                </a:solidFill>
              </a:rPr>
              <a:t>OpenFlow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project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(</a:t>
            </a:r>
            <a:r>
              <a:rPr lang="en-US" sz="1600" i="1" dirty="0"/>
              <a:t>ACM SIGCOMM 2008</a:t>
            </a:r>
            <a:r>
              <a:rPr lang="en-US" sz="1600" dirty="0"/>
              <a:t>).</a:t>
            </a:r>
          </a:p>
          <a:p>
            <a:r>
              <a:rPr lang="en-US" sz="1600" dirty="0"/>
              <a:t>2009: Stanford publishes </a:t>
            </a:r>
            <a:r>
              <a:rPr lang="en-US" sz="1600" dirty="0" err="1">
                <a:solidFill>
                  <a:srgbClr val="C00000"/>
                </a:solidFill>
              </a:rPr>
              <a:t>OpenFlow</a:t>
            </a:r>
            <a:r>
              <a:rPr lang="en-US" sz="1600" dirty="0">
                <a:solidFill>
                  <a:srgbClr val="C00000"/>
                </a:solidFill>
              </a:rPr>
              <a:t> </a:t>
            </a:r>
            <a:r>
              <a:rPr lang="en-US" sz="1600" dirty="0"/>
              <a:t>V1.0.0 specs.</a:t>
            </a:r>
          </a:p>
          <a:p>
            <a:r>
              <a:rPr lang="en-US" sz="1600" dirty="0"/>
              <a:t>June 2009: Martin </a:t>
            </a:r>
            <a:r>
              <a:rPr lang="en-US" sz="1600" dirty="0" err="1"/>
              <a:t>Casado</a:t>
            </a:r>
            <a:r>
              <a:rPr lang="en-US" sz="1600" dirty="0"/>
              <a:t> co-founds </a:t>
            </a:r>
            <a:r>
              <a:rPr lang="en-US" sz="1600" dirty="0" err="1"/>
              <a:t>Nicira</a:t>
            </a:r>
            <a:r>
              <a:rPr lang="en-US" sz="1600" dirty="0"/>
              <a:t>.</a:t>
            </a:r>
          </a:p>
          <a:p>
            <a:r>
              <a:rPr lang="en-US" sz="1600" dirty="0"/>
              <a:t>March 2011: Open Networking Foundation is formed.</a:t>
            </a:r>
          </a:p>
          <a:p>
            <a:r>
              <a:rPr lang="en-US" sz="1600" dirty="0"/>
              <a:t>Oct 2011: First Open Networking Summit. Many Industries (Juniper, Cisco announced to incorporate. </a:t>
            </a:r>
          </a:p>
          <a:p>
            <a:r>
              <a:rPr lang="en-US" sz="1600" dirty="0"/>
              <a:t>July 2012: VMware buys </a:t>
            </a:r>
            <a:r>
              <a:rPr lang="en-US" sz="1600" dirty="0" err="1"/>
              <a:t>Nicira</a:t>
            </a:r>
            <a:r>
              <a:rPr lang="en-US" sz="1600" dirty="0"/>
              <a:t> for </a:t>
            </a:r>
            <a:r>
              <a:rPr lang="en-US" sz="1600" b="1" dirty="0"/>
              <a:t>$1.26B</a:t>
            </a:r>
            <a:r>
              <a:rPr lang="en-US" sz="1600" dirty="0" smtClean="0"/>
              <a:t>.</a:t>
            </a:r>
            <a:endParaRPr lang="en-US" sz="1600" dirty="0">
              <a:solidFill>
                <a:srgbClr val="7030A0"/>
              </a:solidFill>
            </a:endParaRP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rcRect t="20147" b="20147"/>
          <a:stretch>
            <a:fillRect/>
          </a:stretch>
        </p:blipFill>
        <p:spPr>
          <a:xfrm>
            <a:off x="7110844" y="166255"/>
            <a:ext cx="1506683" cy="9773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7025" y="654909"/>
            <a:ext cx="1032655" cy="2482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dirty="0">
                <a:solidFill>
                  <a:schemeClr val="accent4">
                    <a:lumMod val="50000"/>
                  </a:schemeClr>
                </a:solidFill>
              </a:rPr>
              <a:t>Martin </a:t>
            </a:r>
            <a:r>
              <a:rPr lang="en-US" sz="1013" dirty="0" err="1">
                <a:solidFill>
                  <a:schemeClr val="accent4">
                    <a:lumMod val="50000"/>
                  </a:schemeClr>
                </a:solidFill>
              </a:rPr>
              <a:t>Casado</a:t>
            </a:r>
            <a:endParaRPr lang="en-US" sz="1013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0819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GB" smtClean="0"/>
              <a:pPr/>
              <a:t>8</a:t>
            </a:fld>
            <a:endParaRPr lang="en-GB" dirty="0"/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52400" y="-19050"/>
            <a:ext cx="8513064" cy="765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1715" tIns="34288" rIns="61715" bIns="34288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685748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2pPr>
            <a:lvl3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3pPr>
            <a:lvl4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4pPr>
            <a:lvl5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5pPr>
            <a:lvl6pPr marL="2634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6pPr>
            <a:lvl7pPr marL="52060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7pPr>
            <a:lvl8pPr marL="7777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8pPr>
            <a:lvl9pPr marL="10349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9pPr>
          </a:lstStyle>
          <a:p>
            <a:r>
              <a:rPr lang="en-GB" sz="4000" dirty="0" smtClean="0"/>
              <a:t>What does SDN look like now ?</a:t>
            </a:r>
            <a:endParaRPr lang="en-GB" sz="4000" dirty="0"/>
          </a:p>
        </p:txBody>
      </p:sp>
      <p:pic>
        <p:nvPicPr>
          <p:cNvPr id="7" name="Content Placeholder 5"/>
          <p:cNvPicPr>
            <a:picLocks noChangeAspect="1"/>
          </p:cNvPicPr>
          <p:nvPr/>
        </p:nvPicPr>
        <p:blipFill rotWithShape="1">
          <a:blip r:embed="rId2"/>
          <a:srcRect l="1442" t="3448"/>
          <a:stretch/>
        </p:blipFill>
        <p:spPr bwMode="auto">
          <a:xfrm>
            <a:off x="228599" y="895350"/>
            <a:ext cx="4099491" cy="213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3460"/>
          <a:stretch/>
        </p:blipFill>
        <p:spPr>
          <a:xfrm>
            <a:off x="4739649" y="666750"/>
            <a:ext cx="3870951" cy="2599617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3237900"/>
            <a:ext cx="3657601" cy="1924650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228599" y="3028950"/>
            <a:ext cx="3320140" cy="2793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b="1" dirty="0" smtClean="0"/>
              <a:t>Nexus 9000 – Programming Interfaces</a:t>
            </a:r>
            <a:endParaRPr lang="en-GB" b="1" dirty="0" err="1" smtClean="0"/>
          </a:p>
        </p:txBody>
      </p:sp>
    </p:spTree>
    <p:extLst>
      <p:ext uri="{BB962C8B-B14F-4D97-AF65-F5344CB8AC3E}">
        <p14:creationId xmlns:p14="http://schemas.microsoft.com/office/powerpoint/2010/main" val="6365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Title 1"/>
          <p:cNvSpPr txBox="1">
            <a:spLocks/>
          </p:cNvSpPr>
          <p:nvPr/>
        </p:nvSpPr>
        <p:spPr bwMode="auto">
          <a:xfrm>
            <a:off x="67153" y="-19050"/>
            <a:ext cx="8513064" cy="427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1715" tIns="34288" rIns="61715" bIns="34288" numCol="1" rtlCol="0" anchor="b" anchorCtr="0" compatLnSpc="1">
            <a:prstTxWarp prst="textNoShape">
              <a:avLst/>
            </a:prstTxWarp>
            <a:noAutofit/>
          </a:bodyPr>
          <a:lstStyle>
            <a:lvl1pPr marL="0" indent="0" algn="l" defTabSz="685748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Ciscolight" pitchFamily="2" charset="0"/>
              <a:buNone/>
              <a:defRPr lang="en-US" sz="4500" b="0" kern="1200" spc="0" baseline="0" dirty="0">
                <a:solidFill>
                  <a:schemeClr val="accent6"/>
                </a:solidFill>
                <a:latin typeface="+mj-lt"/>
                <a:ea typeface="+mj-ea"/>
                <a:cs typeface="+mj-cs"/>
                <a:sym typeface="Arial" pitchFamily="34" charset="0"/>
              </a:defRPr>
            </a:lvl1pPr>
            <a:lvl2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2pPr>
            <a:lvl3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3pPr>
            <a:lvl4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4pPr>
            <a:lvl5pPr marL="6251" indent="-62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B1059D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34" charset="0"/>
              </a:defRPr>
            </a:lvl5pPr>
            <a:lvl6pPr marL="26342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6pPr>
            <a:lvl7pPr marL="52060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7pPr>
            <a:lvl8pPr marL="777776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8pPr>
            <a:lvl9pPr marL="1034951" algn="l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700" b="1">
                <a:solidFill>
                  <a:srgbClr val="1EB9E4"/>
                </a:solidFill>
                <a:latin typeface="Arial" pitchFamily="-107" charset="0"/>
                <a:ea typeface="Apple LiGothic Medium" pitchFamily="-107" charset="-120"/>
                <a:cs typeface="Apple LiGothic Medium" pitchFamily="-107" charset="-120"/>
                <a:sym typeface="Arial" pitchFamily="-107" charset="0"/>
              </a:defRPr>
            </a:lvl9pPr>
          </a:lstStyle>
          <a:p>
            <a:r>
              <a:rPr lang="en-US" altLang="en-US" sz="2400" dirty="0" smtClean="0"/>
              <a:t>ACI </a:t>
            </a:r>
            <a:r>
              <a:rPr lang="en-US" altLang="en-US" sz="2400" dirty="0"/>
              <a:t>Provides Choice for Programmability and </a:t>
            </a:r>
            <a:r>
              <a:rPr lang="en-US" altLang="en-US" sz="2400" dirty="0" smtClean="0"/>
              <a:t>Automation</a:t>
            </a:r>
            <a:endParaRPr lang="en-GB" sz="2400" dirty="0"/>
          </a:p>
        </p:txBody>
      </p:sp>
      <p:sp>
        <p:nvSpPr>
          <p:cNvPr id="620" name="Rectangle 619"/>
          <p:cNvSpPr/>
          <p:nvPr/>
        </p:nvSpPr>
        <p:spPr>
          <a:xfrm>
            <a:off x="6154072" y="1105273"/>
            <a:ext cx="2860675" cy="377983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  <a:effectLst/>
        </p:spPr>
        <p:txBody>
          <a:bodyPr lIns="68583" tIns="68583" rIns="68583" bIns="68583"/>
          <a:lstStyle/>
          <a:p>
            <a:pPr defTabSz="28932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676767"/>
              </a:solidFill>
              <a:latin typeface="Arial"/>
              <a:ea typeface="Arial" pitchFamily="-107" charset="0"/>
              <a:cs typeface="Arial" pitchFamily="-107" charset="0"/>
            </a:endParaRPr>
          </a:p>
        </p:txBody>
      </p:sp>
      <p:sp>
        <p:nvSpPr>
          <p:cNvPr id="621" name="Rectangle 620"/>
          <p:cNvSpPr/>
          <p:nvPr/>
        </p:nvSpPr>
        <p:spPr>
          <a:xfrm>
            <a:off x="6144547" y="739563"/>
            <a:ext cx="2870200" cy="539750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3" tIns="34292" rIns="68583" bIns="34292" anchor="ctr"/>
          <a:lstStyle/>
          <a:p>
            <a:pPr defTabSz="68565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622" name="Rectangle 621"/>
          <p:cNvSpPr/>
          <p:nvPr/>
        </p:nvSpPr>
        <p:spPr>
          <a:xfrm>
            <a:off x="6247735" y="760200"/>
            <a:ext cx="2767012" cy="50165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456836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FFFF"/>
                </a:solidFill>
              </a:rPr>
              <a:t>Programmable Network</a:t>
            </a:r>
          </a:p>
        </p:txBody>
      </p:sp>
      <p:sp>
        <p:nvSpPr>
          <p:cNvPr id="623" name="Rectangle 622"/>
          <p:cNvSpPr/>
          <p:nvPr/>
        </p:nvSpPr>
        <p:spPr>
          <a:xfrm>
            <a:off x="3264028" y="1150195"/>
            <a:ext cx="2787650" cy="376078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  <a:effectLst/>
        </p:spPr>
        <p:txBody>
          <a:bodyPr lIns="68583" tIns="68583" rIns="68583" bIns="68583"/>
          <a:lstStyle/>
          <a:p>
            <a:pPr defTabSz="28932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676767"/>
              </a:solidFill>
              <a:latin typeface="Arial"/>
              <a:ea typeface="Arial" pitchFamily="-107" charset="0"/>
              <a:cs typeface="Arial" pitchFamily="-107" charset="0"/>
            </a:endParaRPr>
          </a:p>
        </p:txBody>
      </p:sp>
      <p:sp>
        <p:nvSpPr>
          <p:cNvPr id="624" name="Rectangle 623"/>
          <p:cNvSpPr/>
          <p:nvPr/>
        </p:nvSpPr>
        <p:spPr>
          <a:xfrm>
            <a:off x="3261647" y="739563"/>
            <a:ext cx="2787650" cy="538162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3" tIns="34292" rIns="68583" bIns="34292" anchor="ctr"/>
          <a:lstStyle/>
          <a:p>
            <a:pPr defTabSz="68565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700" dirty="0">
              <a:solidFill>
                <a:prstClr val="white"/>
              </a:solidFill>
            </a:endParaRPr>
          </a:p>
        </p:txBody>
      </p:sp>
      <p:sp>
        <p:nvSpPr>
          <p:cNvPr id="625" name="Rectangle 624"/>
          <p:cNvSpPr/>
          <p:nvPr/>
        </p:nvSpPr>
        <p:spPr>
          <a:xfrm>
            <a:off x="3353722" y="760200"/>
            <a:ext cx="2536825" cy="50165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456836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FFFF"/>
                </a:solidFill>
              </a:rPr>
              <a:t>Programmable Fabric</a:t>
            </a:r>
          </a:p>
        </p:txBody>
      </p:sp>
      <p:sp>
        <p:nvSpPr>
          <p:cNvPr id="626" name="Rectangle 625"/>
          <p:cNvSpPr/>
          <p:nvPr/>
        </p:nvSpPr>
        <p:spPr>
          <a:xfrm>
            <a:off x="177135" y="1025313"/>
            <a:ext cx="2984500" cy="388567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>
            <a:noFill/>
            <a:miter lim="800000"/>
            <a:headEnd type="none" w="med" len="med"/>
            <a:tailEnd type="none" w="med" len="med"/>
          </a:ln>
          <a:effectLst/>
        </p:spPr>
        <p:txBody>
          <a:bodyPr lIns="68583" tIns="68583" rIns="68583" bIns="68583"/>
          <a:lstStyle/>
          <a:p>
            <a:pPr defTabSz="28932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00" dirty="0">
              <a:solidFill>
                <a:srgbClr val="676767"/>
              </a:solidFill>
              <a:latin typeface="Arial"/>
              <a:ea typeface="Arial" pitchFamily="-107" charset="0"/>
              <a:cs typeface="Arial" pitchFamily="-107" charset="0"/>
            </a:endParaRPr>
          </a:p>
        </p:txBody>
      </p:sp>
      <p:sp>
        <p:nvSpPr>
          <p:cNvPr id="627" name="Rectangle 626"/>
          <p:cNvSpPr/>
          <p:nvPr/>
        </p:nvSpPr>
        <p:spPr>
          <a:xfrm>
            <a:off x="161260" y="741150"/>
            <a:ext cx="3000375" cy="538163"/>
          </a:xfrm>
          <a:prstGeom prst="rect">
            <a:avLst/>
          </a:prstGeom>
          <a:solidFill>
            <a:schemeClr val="tx2"/>
          </a:solid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3" tIns="34292" rIns="68583" bIns="34292" anchor="ctr"/>
          <a:lstStyle/>
          <a:p>
            <a:pPr defTabSz="685658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sz="1100" dirty="0">
              <a:solidFill>
                <a:prstClr val="white"/>
              </a:solidFill>
            </a:endParaRPr>
          </a:p>
        </p:txBody>
      </p:sp>
      <p:sp>
        <p:nvSpPr>
          <p:cNvPr id="628" name="Rectangle 627"/>
          <p:cNvSpPr/>
          <p:nvPr/>
        </p:nvSpPr>
        <p:spPr>
          <a:xfrm>
            <a:off x="339060" y="761788"/>
            <a:ext cx="2536825" cy="50165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4" tIns="34288" rIns="68574" bIns="34288" anchor="ctr"/>
          <a:lstStyle/>
          <a:p>
            <a:pPr algn="ctr" defTabSz="456836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900" b="1" dirty="0">
                <a:solidFill>
                  <a:srgbClr val="FFFFFF"/>
                </a:solidFill>
              </a:rPr>
              <a:t>Application Centric Infrastructure</a:t>
            </a:r>
          </a:p>
        </p:txBody>
      </p:sp>
      <p:grpSp>
        <p:nvGrpSpPr>
          <p:cNvPr id="629" name="Group 472"/>
          <p:cNvGrpSpPr>
            <a:grpSpLocks/>
          </p:cNvGrpSpPr>
          <p:nvPr/>
        </p:nvGrpSpPr>
        <p:grpSpPr bwMode="auto">
          <a:xfrm>
            <a:off x="1975772" y="2093696"/>
            <a:ext cx="187325" cy="46038"/>
            <a:chOff x="7198291" y="5819356"/>
            <a:chExt cx="678912" cy="139872"/>
          </a:xfrm>
        </p:grpSpPr>
        <p:sp>
          <p:nvSpPr>
            <p:cNvPr id="630" name="Freeform 11"/>
            <p:cNvSpPr>
              <a:spLocks/>
            </p:cNvSpPr>
            <p:nvPr/>
          </p:nvSpPr>
          <p:spPr bwMode="auto">
            <a:xfrm>
              <a:off x="7246754" y="5945907"/>
              <a:ext cx="24446" cy="10731"/>
            </a:xfrm>
            <a:custGeom>
              <a:avLst/>
              <a:gdLst>
                <a:gd name="T0" fmla="*/ 2147483647 w 24"/>
                <a:gd name="T1" fmla="*/ 2147483647 h 12"/>
                <a:gd name="T2" fmla="*/ 2147483647 w 24"/>
                <a:gd name="T3" fmla="*/ 2147483647 h 12"/>
                <a:gd name="T4" fmla="*/ 2147483647 w 24"/>
                <a:gd name="T5" fmla="*/ 2147483647 h 12"/>
                <a:gd name="T6" fmla="*/ 2147483647 w 24"/>
                <a:gd name="T7" fmla="*/ 2147483647 h 12"/>
                <a:gd name="T8" fmla="*/ 2147483647 w 24"/>
                <a:gd name="T9" fmla="*/ 2147483647 h 12"/>
                <a:gd name="T10" fmla="*/ 2147483647 w 24"/>
                <a:gd name="T11" fmla="*/ 2147483647 h 12"/>
                <a:gd name="T12" fmla="*/ 2147483647 w 24"/>
                <a:gd name="T13" fmla="*/ 2147483647 h 12"/>
                <a:gd name="T14" fmla="*/ 2147483647 w 24"/>
                <a:gd name="T15" fmla="*/ 2147483647 h 12"/>
                <a:gd name="T16" fmla="*/ 2147483647 w 24"/>
                <a:gd name="T17" fmla="*/ 2147483647 h 12"/>
                <a:gd name="T18" fmla="*/ 2147483647 w 24"/>
                <a:gd name="T19" fmla="*/ 2147483647 h 12"/>
                <a:gd name="T20" fmla="*/ 2147483647 w 24"/>
                <a:gd name="T21" fmla="*/ 2147483647 h 1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4" h="12">
                  <a:moveTo>
                    <a:pt x="22" y="1"/>
                  </a:moveTo>
                  <a:cubicBezTo>
                    <a:pt x="23" y="1"/>
                    <a:pt x="24" y="3"/>
                    <a:pt x="22" y="6"/>
                  </a:cubicBezTo>
                  <a:cubicBezTo>
                    <a:pt x="22" y="7"/>
                    <a:pt x="21" y="8"/>
                    <a:pt x="19" y="9"/>
                  </a:cubicBezTo>
                  <a:cubicBezTo>
                    <a:pt x="18" y="11"/>
                    <a:pt x="14" y="12"/>
                    <a:pt x="10" y="9"/>
                  </a:cubicBezTo>
                  <a:cubicBezTo>
                    <a:pt x="7" y="8"/>
                    <a:pt x="7" y="7"/>
                    <a:pt x="4" y="8"/>
                  </a:cubicBezTo>
                  <a:cubicBezTo>
                    <a:pt x="1" y="8"/>
                    <a:pt x="0" y="6"/>
                    <a:pt x="1" y="4"/>
                  </a:cubicBezTo>
                  <a:cubicBezTo>
                    <a:pt x="2" y="2"/>
                    <a:pt x="6" y="0"/>
                    <a:pt x="10" y="3"/>
                  </a:cubicBezTo>
                  <a:cubicBezTo>
                    <a:pt x="12" y="4"/>
                    <a:pt x="15" y="6"/>
                    <a:pt x="18" y="4"/>
                  </a:cubicBezTo>
                  <a:cubicBezTo>
                    <a:pt x="19" y="3"/>
                    <a:pt x="20" y="2"/>
                    <a:pt x="21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1" name="Freeform 13"/>
            <p:cNvSpPr>
              <a:spLocks noEditPoints="1"/>
            </p:cNvSpPr>
            <p:nvPr/>
          </p:nvSpPr>
          <p:spPr bwMode="auto">
            <a:xfrm>
              <a:off x="7360406" y="5949607"/>
              <a:ext cx="3002" cy="4440"/>
            </a:xfrm>
            <a:custGeom>
              <a:avLst/>
              <a:gdLst>
                <a:gd name="T0" fmla="*/ 0 w 3"/>
                <a:gd name="T1" fmla="*/ 2147483647 h 5"/>
                <a:gd name="T2" fmla="*/ 2147483647 w 3"/>
                <a:gd name="T3" fmla="*/ 2147483647 h 5"/>
                <a:gd name="T4" fmla="*/ 2147483647 w 3"/>
                <a:gd name="T5" fmla="*/ 2147483647 h 5"/>
                <a:gd name="T6" fmla="*/ 2147483647 w 3"/>
                <a:gd name="T7" fmla="*/ 2147483647 h 5"/>
                <a:gd name="T8" fmla="*/ 2147483647 w 3"/>
                <a:gd name="T9" fmla="*/ 2147483647 h 5"/>
                <a:gd name="T10" fmla="*/ 2147483647 w 3"/>
                <a:gd name="T11" fmla="*/ 2147483647 h 5"/>
                <a:gd name="T12" fmla="*/ 2147483647 w 3"/>
                <a:gd name="T13" fmla="*/ 0 h 5"/>
                <a:gd name="T14" fmla="*/ 0 w 3"/>
                <a:gd name="T15" fmla="*/ 0 h 5"/>
                <a:gd name="T16" fmla="*/ 0 w 3"/>
                <a:gd name="T17" fmla="*/ 2147483647 h 5"/>
                <a:gd name="T18" fmla="*/ 0 w 3"/>
                <a:gd name="T19" fmla="*/ 2147483647 h 5"/>
                <a:gd name="T20" fmla="*/ 0 w 3"/>
                <a:gd name="T21" fmla="*/ 2147483647 h 5"/>
                <a:gd name="T22" fmla="*/ 0 w 3"/>
                <a:gd name="T23" fmla="*/ 2147483647 h 5"/>
                <a:gd name="T24" fmla="*/ 0 w 3"/>
                <a:gd name="T25" fmla="*/ 0 h 5"/>
                <a:gd name="T26" fmla="*/ 2147483647 w 3"/>
                <a:gd name="T27" fmla="*/ 0 h 5"/>
                <a:gd name="T28" fmla="*/ 2147483647 w 3"/>
                <a:gd name="T29" fmla="*/ 2147483647 h 5"/>
                <a:gd name="T30" fmla="*/ 2147483647 w 3"/>
                <a:gd name="T31" fmla="*/ 2147483647 h 5"/>
                <a:gd name="T32" fmla="*/ 0 w 3"/>
                <a:gd name="T33" fmla="*/ 2147483647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3" h="5">
                  <a:moveTo>
                    <a:pt x="0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lose/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2" name="Freeform 14"/>
            <p:cNvSpPr>
              <a:spLocks noEditPoints="1"/>
            </p:cNvSpPr>
            <p:nvPr/>
          </p:nvSpPr>
          <p:spPr bwMode="auto">
            <a:xfrm>
              <a:off x="7357404" y="5947757"/>
              <a:ext cx="9006" cy="7771"/>
            </a:xfrm>
            <a:custGeom>
              <a:avLst/>
              <a:gdLst>
                <a:gd name="T0" fmla="*/ 2147483647 w 9"/>
                <a:gd name="T1" fmla="*/ 2147483647 h 9"/>
                <a:gd name="T2" fmla="*/ 2147483647 w 9"/>
                <a:gd name="T3" fmla="*/ 2147483647 h 9"/>
                <a:gd name="T4" fmla="*/ 0 w 9"/>
                <a:gd name="T5" fmla="*/ 2147483647 h 9"/>
                <a:gd name="T6" fmla="*/ 2147483647 w 9"/>
                <a:gd name="T7" fmla="*/ 0 h 9"/>
                <a:gd name="T8" fmla="*/ 2147483647 w 9"/>
                <a:gd name="T9" fmla="*/ 2147483647 h 9"/>
                <a:gd name="T10" fmla="*/ 2147483647 w 9"/>
                <a:gd name="T11" fmla="*/ 0 h 9"/>
                <a:gd name="T12" fmla="*/ 0 w 9"/>
                <a:gd name="T13" fmla="*/ 2147483647 h 9"/>
                <a:gd name="T14" fmla="*/ 2147483647 w 9"/>
                <a:gd name="T15" fmla="*/ 2147483647 h 9"/>
                <a:gd name="T16" fmla="*/ 2147483647 w 9"/>
                <a:gd name="T17" fmla="*/ 2147483647 h 9"/>
                <a:gd name="T18" fmla="*/ 2147483647 w 9"/>
                <a:gd name="T19" fmla="*/ 0 h 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9" h="9">
                  <a:moveTo>
                    <a:pt x="9" y="4"/>
                  </a:moveTo>
                  <a:cubicBezTo>
                    <a:pt x="9" y="7"/>
                    <a:pt x="7" y="9"/>
                    <a:pt x="4" y="9"/>
                  </a:cubicBezTo>
                  <a:cubicBezTo>
                    <a:pt x="2" y="9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9" y="2"/>
                    <a:pt x="9" y="4"/>
                  </a:cubicBezTo>
                  <a:close/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ubicBezTo>
                    <a:pt x="6" y="8"/>
                    <a:pt x="8" y="6"/>
                    <a:pt x="8" y="4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3" name="Freeform 15"/>
            <p:cNvSpPr>
              <a:spLocks/>
            </p:cNvSpPr>
            <p:nvPr/>
          </p:nvSpPr>
          <p:spPr bwMode="auto">
            <a:xfrm>
              <a:off x="7198291" y="5830827"/>
              <a:ext cx="41601" cy="19982"/>
            </a:xfrm>
            <a:custGeom>
              <a:avLst/>
              <a:gdLst>
                <a:gd name="T0" fmla="*/ 2147483647 w 41"/>
                <a:gd name="T1" fmla="*/ 2147483647 h 23"/>
                <a:gd name="T2" fmla="*/ 2147483647 w 41"/>
                <a:gd name="T3" fmla="*/ 2147483647 h 23"/>
                <a:gd name="T4" fmla="*/ 2147483647 w 41"/>
                <a:gd name="T5" fmla="*/ 2147483647 h 23"/>
                <a:gd name="T6" fmla="*/ 2147483647 w 41"/>
                <a:gd name="T7" fmla="*/ 2147483647 h 23"/>
                <a:gd name="T8" fmla="*/ 2147483647 w 41"/>
                <a:gd name="T9" fmla="*/ 2147483647 h 23"/>
                <a:gd name="T10" fmla="*/ 2147483647 w 41"/>
                <a:gd name="T11" fmla="*/ 2147483647 h 23"/>
                <a:gd name="T12" fmla="*/ 2147483647 w 41"/>
                <a:gd name="T13" fmla="*/ 2147483647 h 23"/>
                <a:gd name="T14" fmla="*/ 2147483647 w 41"/>
                <a:gd name="T15" fmla="*/ 2147483647 h 23"/>
                <a:gd name="T16" fmla="*/ 2147483647 w 41"/>
                <a:gd name="T17" fmla="*/ 2147483647 h 2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41" h="23">
                  <a:moveTo>
                    <a:pt x="34" y="14"/>
                  </a:moveTo>
                  <a:cubicBezTo>
                    <a:pt x="20" y="15"/>
                    <a:pt x="18" y="16"/>
                    <a:pt x="16" y="19"/>
                  </a:cubicBezTo>
                  <a:cubicBezTo>
                    <a:pt x="12" y="23"/>
                    <a:pt x="7" y="14"/>
                    <a:pt x="7" y="14"/>
                  </a:cubicBezTo>
                  <a:cubicBezTo>
                    <a:pt x="4" y="13"/>
                    <a:pt x="0" y="9"/>
                    <a:pt x="2" y="4"/>
                  </a:cubicBezTo>
                  <a:cubicBezTo>
                    <a:pt x="4" y="0"/>
                    <a:pt x="8" y="1"/>
                    <a:pt x="9" y="3"/>
                  </a:cubicBezTo>
                  <a:cubicBezTo>
                    <a:pt x="10" y="4"/>
                    <a:pt x="13" y="7"/>
                    <a:pt x="17" y="7"/>
                  </a:cubicBezTo>
                  <a:cubicBezTo>
                    <a:pt x="20" y="7"/>
                    <a:pt x="25" y="6"/>
                    <a:pt x="31" y="6"/>
                  </a:cubicBezTo>
                  <a:cubicBezTo>
                    <a:pt x="37" y="6"/>
                    <a:pt x="41" y="8"/>
                    <a:pt x="41" y="10"/>
                  </a:cubicBezTo>
                  <a:cubicBezTo>
                    <a:pt x="41" y="12"/>
                    <a:pt x="40" y="13"/>
                    <a:pt x="34" y="1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4" name="Freeform 16"/>
            <p:cNvSpPr>
              <a:spLocks/>
            </p:cNvSpPr>
            <p:nvPr/>
          </p:nvSpPr>
          <p:spPr bwMode="auto">
            <a:xfrm>
              <a:off x="7246754" y="5819356"/>
              <a:ext cx="31737" cy="11471"/>
            </a:xfrm>
            <a:custGeom>
              <a:avLst/>
              <a:gdLst>
                <a:gd name="T0" fmla="*/ 0 w 31"/>
                <a:gd name="T1" fmla="*/ 2147483647 h 13"/>
                <a:gd name="T2" fmla="*/ 0 w 31"/>
                <a:gd name="T3" fmla="*/ 2147483647 h 13"/>
                <a:gd name="T4" fmla="*/ 0 w 31"/>
                <a:gd name="T5" fmla="*/ 2147483647 h 13"/>
                <a:gd name="T6" fmla="*/ 0 w 31"/>
                <a:gd name="T7" fmla="*/ 2147483647 h 13"/>
                <a:gd name="T8" fmla="*/ 2147483647 w 31"/>
                <a:gd name="T9" fmla="*/ 0 h 13"/>
                <a:gd name="T10" fmla="*/ 2147483647 w 31"/>
                <a:gd name="T11" fmla="*/ 0 h 13"/>
                <a:gd name="T12" fmla="*/ 2147483647 w 31"/>
                <a:gd name="T13" fmla="*/ 0 h 13"/>
                <a:gd name="T14" fmla="*/ 2147483647 w 31"/>
                <a:gd name="T15" fmla="*/ 2147483647 h 13"/>
                <a:gd name="T16" fmla="*/ 2147483647 w 31"/>
                <a:gd name="T17" fmla="*/ 2147483647 h 13"/>
                <a:gd name="T18" fmla="*/ 2147483647 w 31"/>
                <a:gd name="T19" fmla="*/ 2147483647 h 13"/>
                <a:gd name="T20" fmla="*/ 2147483647 w 31"/>
                <a:gd name="T21" fmla="*/ 2147483647 h 13"/>
                <a:gd name="T22" fmla="*/ 2147483647 w 31"/>
                <a:gd name="T23" fmla="*/ 2147483647 h 13"/>
                <a:gd name="T24" fmla="*/ 2147483647 w 31"/>
                <a:gd name="T25" fmla="*/ 2147483647 h 13"/>
                <a:gd name="T26" fmla="*/ 2147483647 w 31"/>
                <a:gd name="T27" fmla="*/ 2147483647 h 13"/>
                <a:gd name="T28" fmla="*/ 0 w 31"/>
                <a:gd name="T29" fmla="*/ 2147483647 h 1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31" h="13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3" y="1"/>
                    <a:pt x="7" y="0"/>
                    <a:pt x="12" y="0"/>
                  </a:cubicBezTo>
                  <a:cubicBezTo>
                    <a:pt x="13" y="0"/>
                    <a:pt x="14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4" y="0"/>
                    <a:pt x="31" y="3"/>
                    <a:pt x="30" y="6"/>
                  </a:cubicBezTo>
                  <a:cubicBezTo>
                    <a:pt x="30" y="10"/>
                    <a:pt x="24" y="13"/>
                    <a:pt x="16" y="13"/>
                  </a:cubicBezTo>
                  <a:cubicBezTo>
                    <a:pt x="14" y="13"/>
                    <a:pt x="11" y="12"/>
                    <a:pt x="9" y="12"/>
                  </a:cubicBezTo>
                  <a:cubicBezTo>
                    <a:pt x="9" y="12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4" y="10"/>
                    <a:pt x="17" y="8"/>
                    <a:pt x="17" y="6"/>
                  </a:cubicBezTo>
                  <a:cubicBezTo>
                    <a:pt x="17" y="4"/>
                    <a:pt x="10" y="2"/>
                    <a:pt x="3" y="3"/>
                  </a:cubicBezTo>
                  <a:cubicBezTo>
                    <a:pt x="2" y="3"/>
                    <a:pt x="1" y="3"/>
                    <a:pt x="0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5" name="Freeform 23"/>
            <p:cNvSpPr>
              <a:spLocks noEditPoints="1"/>
            </p:cNvSpPr>
            <p:nvPr/>
          </p:nvSpPr>
          <p:spPr bwMode="auto">
            <a:xfrm>
              <a:off x="7869054" y="5952198"/>
              <a:ext cx="5147" cy="4440"/>
            </a:xfrm>
            <a:custGeom>
              <a:avLst/>
              <a:gdLst>
                <a:gd name="T0" fmla="*/ 2147483647 w 5"/>
                <a:gd name="T1" fmla="*/ 2147483647 h 5"/>
                <a:gd name="T2" fmla="*/ 2147483647 w 5"/>
                <a:gd name="T3" fmla="*/ 2147483647 h 5"/>
                <a:gd name="T4" fmla="*/ 2147483647 w 5"/>
                <a:gd name="T5" fmla="*/ 2147483647 h 5"/>
                <a:gd name="T6" fmla="*/ 2147483647 w 5"/>
                <a:gd name="T7" fmla="*/ 2147483647 h 5"/>
                <a:gd name="T8" fmla="*/ 2147483647 w 5"/>
                <a:gd name="T9" fmla="*/ 2147483647 h 5"/>
                <a:gd name="T10" fmla="*/ 2147483647 w 5"/>
                <a:gd name="T11" fmla="*/ 2147483647 h 5"/>
                <a:gd name="T12" fmla="*/ 2147483647 w 5"/>
                <a:gd name="T13" fmla="*/ 0 h 5"/>
                <a:gd name="T14" fmla="*/ 0 w 5"/>
                <a:gd name="T15" fmla="*/ 0 h 5"/>
                <a:gd name="T16" fmla="*/ 0 w 5"/>
                <a:gd name="T17" fmla="*/ 2147483647 h 5"/>
                <a:gd name="T18" fmla="*/ 2147483647 w 5"/>
                <a:gd name="T19" fmla="*/ 2147483647 h 5"/>
                <a:gd name="T20" fmla="*/ 2147483647 w 5"/>
                <a:gd name="T21" fmla="*/ 2147483647 h 5"/>
                <a:gd name="T22" fmla="*/ 2147483647 w 5"/>
                <a:gd name="T23" fmla="*/ 2147483647 h 5"/>
                <a:gd name="T24" fmla="*/ 2147483647 w 5"/>
                <a:gd name="T25" fmla="*/ 2147483647 h 5"/>
                <a:gd name="T26" fmla="*/ 2147483647 w 5"/>
                <a:gd name="T27" fmla="*/ 2147483647 h 5"/>
                <a:gd name="T28" fmla="*/ 2147483647 w 5"/>
                <a:gd name="T29" fmla="*/ 2147483647 h 5"/>
                <a:gd name="T30" fmla="*/ 2147483647 w 5"/>
                <a:gd name="T31" fmla="*/ 2147483647 h 5"/>
                <a:gd name="T32" fmla="*/ 2147483647 w 5"/>
                <a:gd name="T33" fmla="*/ 2147483647 h 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" h="5">
                  <a:moveTo>
                    <a:pt x="1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2"/>
                    <a:pt x="4" y="1"/>
                  </a:cubicBezTo>
                  <a:cubicBezTo>
                    <a:pt x="4" y="0"/>
                    <a:pt x="4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3"/>
                    <a:pt x="1" y="3"/>
                    <a:pt x="1" y="3"/>
                  </a:cubicBezTo>
                  <a:close/>
                  <a:moveTo>
                    <a:pt x="1" y="2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2"/>
                    <a:pt x="3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36" name="Freeform 24"/>
            <p:cNvSpPr>
              <a:spLocks noEditPoints="1"/>
            </p:cNvSpPr>
            <p:nvPr/>
          </p:nvSpPr>
          <p:spPr bwMode="auto">
            <a:xfrm>
              <a:off x="7866052" y="5949607"/>
              <a:ext cx="11151" cy="9621"/>
            </a:xfrm>
            <a:custGeom>
              <a:avLst/>
              <a:gdLst>
                <a:gd name="T0" fmla="*/ 2147483647 w 11"/>
                <a:gd name="T1" fmla="*/ 2147483647 h 11"/>
                <a:gd name="T2" fmla="*/ 2147483647 w 11"/>
                <a:gd name="T3" fmla="*/ 2147483647 h 11"/>
                <a:gd name="T4" fmla="*/ 0 w 11"/>
                <a:gd name="T5" fmla="*/ 2147483647 h 11"/>
                <a:gd name="T6" fmla="*/ 2147483647 w 11"/>
                <a:gd name="T7" fmla="*/ 0 h 11"/>
                <a:gd name="T8" fmla="*/ 2147483647 w 11"/>
                <a:gd name="T9" fmla="*/ 2147483647 h 11"/>
                <a:gd name="T10" fmla="*/ 2147483647 w 11"/>
                <a:gd name="T11" fmla="*/ 2147483647 h 11"/>
                <a:gd name="T12" fmla="*/ 2147483647 w 11"/>
                <a:gd name="T13" fmla="*/ 2147483647 h 11"/>
                <a:gd name="T14" fmla="*/ 2147483647 w 11"/>
                <a:gd name="T15" fmla="*/ 2147483647 h 11"/>
                <a:gd name="T16" fmla="*/ 2147483647 w 11"/>
                <a:gd name="T17" fmla="*/ 2147483647 h 11"/>
                <a:gd name="T18" fmla="*/ 2147483647 w 11"/>
                <a:gd name="T19" fmla="*/ 2147483647 h 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1" h="11">
                  <a:moveTo>
                    <a:pt x="11" y="6"/>
                  </a:moveTo>
                  <a:cubicBezTo>
                    <a:pt x="11" y="9"/>
                    <a:pt x="8" y="11"/>
                    <a:pt x="5" y="11"/>
                  </a:cubicBezTo>
                  <a:cubicBezTo>
                    <a:pt x="2" y="11"/>
                    <a:pt x="0" y="9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8" y="0"/>
                    <a:pt x="11" y="3"/>
                    <a:pt x="11" y="6"/>
                  </a:cubicBezTo>
                  <a:close/>
                  <a:moveTo>
                    <a:pt x="5" y="1"/>
                  </a:moveTo>
                  <a:cubicBezTo>
                    <a:pt x="3" y="1"/>
                    <a:pt x="1" y="3"/>
                    <a:pt x="1" y="6"/>
                  </a:cubicBezTo>
                  <a:cubicBezTo>
                    <a:pt x="1" y="8"/>
                    <a:pt x="3" y="10"/>
                    <a:pt x="5" y="10"/>
                  </a:cubicBezTo>
                  <a:cubicBezTo>
                    <a:pt x="8" y="10"/>
                    <a:pt x="10" y="8"/>
                    <a:pt x="10" y="6"/>
                  </a:cubicBezTo>
                  <a:cubicBezTo>
                    <a:pt x="10" y="3"/>
                    <a:pt x="8" y="1"/>
                    <a:pt x="5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637" name="Straight Arrow Connector 636"/>
          <p:cNvCxnSpPr/>
          <p:nvPr/>
        </p:nvCxnSpPr>
        <p:spPr>
          <a:xfrm>
            <a:off x="1166147" y="2290546"/>
            <a:ext cx="166688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8" name="Straight Arrow Connector 637"/>
          <p:cNvCxnSpPr/>
          <p:nvPr/>
        </p:nvCxnSpPr>
        <p:spPr>
          <a:xfrm>
            <a:off x="1640810" y="2290546"/>
            <a:ext cx="168275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9" name="Group 482"/>
          <p:cNvGrpSpPr>
            <a:grpSpLocks/>
          </p:cNvGrpSpPr>
          <p:nvPr/>
        </p:nvGrpSpPr>
        <p:grpSpPr bwMode="auto">
          <a:xfrm>
            <a:off x="969297" y="1309471"/>
            <a:ext cx="1438275" cy="655638"/>
            <a:chOff x="4884304" y="7854282"/>
            <a:chExt cx="2426523" cy="1316429"/>
          </a:xfrm>
        </p:grpSpPr>
        <p:grpSp>
          <p:nvGrpSpPr>
            <p:cNvPr id="640" name="Group 483"/>
            <p:cNvGrpSpPr>
              <a:grpSpLocks/>
            </p:cNvGrpSpPr>
            <p:nvPr/>
          </p:nvGrpSpPr>
          <p:grpSpPr bwMode="auto">
            <a:xfrm>
              <a:off x="5054967" y="8403337"/>
              <a:ext cx="2046832" cy="638387"/>
              <a:chOff x="1856748" y="4521199"/>
              <a:chExt cx="4949076" cy="323663"/>
            </a:xfrm>
          </p:grpSpPr>
          <p:cxnSp>
            <p:nvCxnSpPr>
              <p:cNvPr id="672" name="Straight Connector 671"/>
              <p:cNvCxnSpPr/>
              <p:nvPr/>
            </p:nvCxnSpPr>
            <p:spPr>
              <a:xfrm>
                <a:off x="2687467" y="4520789"/>
                <a:ext cx="161899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3" name="Straight Connector 672"/>
              <p:cNvCxnSpPr/>
              <p:nvPr/>
            </p:nvCxnSpPr>
            <p:spPr>
              <a:xfrm flipH="1">
                <a:off x="1858555" y="4520789"/>
                <a:ext cx="828912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4" name="Straight Connector 673"/>
              <p:cNvCxnSpPr/>
              <p:nvPr/>
            </p:nvCxnSpPr>
            <p:spPr>
              <a:xfrm>
                <a:off x="2687467" y="4520789"/>
                <a:ext cx="115270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Straight Connector 674"/>
              <p:cNvCxnSpPr/>
              <p:nvPr/>
            </p:nvCxnSpPr>
            <p:spPr>
              <a:xfrm>
                <a:off x="2687467" y="4520789"/>
                <a:ext cx="2137038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6" name="Straight Connector 675"/>
              <p:cNvCxnSpPr/>
              <p:nvPr/>
            </p:nvCxnSpPr>
            <p:spPr>
              <a:xfrm>
                <a:off x="2687467" y="4520789"/>
                <a:ext cx="3127849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7" name="Straight Connector 676"/>
              <p:cNvCxnSpPr/>
              <p:nvPr/>
            </p:nvCxnSpPr>
            <p:spPr>
              <a:xfrm>
                <a:off x="2687467" y="4520789"/>
                <a:ext cx="411865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1" name="Group 484"/>
            <p:cNvGrpSpPr>
              <a:grpSpLocks/>
            </p:cNvGrpSpPr>
            <p:nvPr/>
          </p:nvGrpSpPr>
          <p:grpSpPr bwMode="auto">
            <a:xfrm flipH="1">
              <a:off x="5054967" y="8403337"/>
              <a:ext cx="2046832" cy="638387"/>
              <a:chOff x="1856748" y="4521199"/>
              <a:chExt cx="4949076" cy="323663"/>
            </a:xfrm>
          </p:grpSpPr>
          <p:cxnSp>
            <p:nvCxnSpPr>
              <p:cNvPr id="666" name="Straight Connector 665"/>
              <p:cNvCxnSpPr/>
              <p:nvPr/>
            </p:nvCxnSpPr>
            <p:spPr>
              <a:xfrm>
                <a:off x="2685362" y="4520789"/>
                <a:ext cx="16189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Straight Connector 666"/>
              <p:cNvCxnSpPr/>
              <p:nvPr/>
            </p:nvCxnSpPr>
            <p:spPr>
              <a:xfrm flipH="1">
                <a:off x="1856450" y="4520789"/>
                <a:ext cx="828912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8" name="Straight Connector 667"/>
              <p:cNvCxnSpPr/>
              <p:nvPr/>
            </p:nvCxnSpPr>
            <p:spPr>
              <a:xfrm>
                <a:off x="2685362" y="4520789"/>
                <a:ext cx="115270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9" name="Straight Connector 668"/>
              <p:cNvCxnSpPr/>
              <p:nvPr/>
            </p:nvCxnSpPr>
            <p:spPr>
              <a:xfrm>
                <a:off x="2685362" y="4520789"/>
                <a:ext cx="2137038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Straight Connector 669"/>
              <p:cNvCxnSpPr/>
              <p:nvPr/>
            </p:nvCxnSpPr>
            <p:spPr>
              <a:xfrm>
                <a:off x="2685362" y="4520789"/>
                <a:ext cx="3127844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1" name="Straight Connector 670"/>
              <p:cNvCxnSpPr/>
              <p:nvPr/>
            </p:nvCxnSpPr>
            <p:spPr>
              <a:xfrm>
                <a:off x="2685362" y="4520789"/>
                <a:ext cx="411865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2" name="Group 485"/>
            <p:cNvGrpSpPr>
              <a:grpSpLocks/>
            </p:cNvGrpSpPr>
            <p:nvPr/>
          </p:nvGrpSpPr>
          <p:grpSpPr bwMode="auto">
            <a:xfrm>
              <a:off x="5054967" y="8403338"/>
              <a:ext cx="2046832" cy="638385"/>
              <a:chOff x="1856748" y="4521200"/>
              <a:chExt cx="4949076" cy="323662"/>
            </a:xfrm>
          </p:grpSpPr>
          <p:cxnSp>
            <p:nvCxnSpPr>
              <p:cNvPr id="660" name="Straight Connector 659"/>
              <p:cNvCxnSpPr/>
              <p:nvPr/>
            </p:nvCxnSpPr>
            <p:spPr>
              <a:xfrm flipH="1">
                <a:off x="2849366" y="4520790"/>
                <a:ext cx="932526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1" name="Straight Connector 660"/>
              <p:cNvCxnSpPr/>
              <p:nvPr/>
            </p:nvCxnSpPr>
            <p:spPr>
              <a:xfrm flipH="1">
                <a:off x="1858555" y="4520790"/>
                <a:ext cx="1923336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Straight Connector 661"/>
              <p:cNvCxnSpPr/>
              <p:nvPr/>
            </p:nvCxnSpPr>
            <p:spPr>
              <a:xfrm>
                <a:off x="3781891" y="4520790"/>
                <a:ext cx="58281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3" name="Straight Connector 662"/>
              <p:cNvCxnSpPr/>
              <p:nvPr/>
            </p:nvCxnSpPr>
            <p:spPr>
              <a:xfrm>
                <a:off x="3781891" y="4520790"/>
                <a:ext cx="1042613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4" name="Straight Connector 663"/>
              <p:cNvCxnSpPr/>
              <p:nvPr/>
            </p:nvCxnSpPr>
            <p:spPr>
              <a:xfrm>
                <a:off x="3781891" y="4520790"/>
                <a:ext cx="2033424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Straight Connector 664"/>
              <p:cNvCxnSpPr/>
              <p:nvPr/>
            </p:nvCxnSpPr>
            <p:spPr>
              <a:xfrm>
                <a:off x="3781891" y="4520790"/>
                <a:ext cx="3024230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43" name="Group 486"/>
            <p:cNvGrpSpPr>
              <a:grpSpLocks/>
            </p:cNvGrpSpPr>
            <p:nvPr/>
          </p:nvGrpSpPr>
          <p:grpSpPr bwMode="auto">
            <a:xfrm flipH="1">
              <a:off x="5054967" y="8408927"/>
              <a:ext cx="2046832" cy="638385"/>
              <a:chOff x="1856748" y="4521200"/>
              <a:chExt cx="4949076" cy="323662"/>
            </a:xfrm>
          </p:grpSpPr>
          <p:cxnSp>
            <p:nvCxnSpPr>
              <p:cNvPr id="654" name="Straight Connector 653"/>
              <p:cNvCxnSpPr/>
              <p:nvPr/>
            </p:nvCxnSpPr>
            <p:spPr>
              <a:xfrm flipH="1">
                <a:off x="2847257" y="4521188"/>
                <a:ext cx="932526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Straight Connector 654"/>
              <p:cNvCxnSpPr/>
              <p:nvPr/>
            </p:nvCxnSpPr>
            <p:spPr>
              <a:xfrm flipH="1">
                <a:off x="1856450" y="4521188"/>
                <a:ext cx="1923332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6" name="Straight Connector 655"/>
              <p:cNvCxnSpPr/>
              <p:nvPr/>
            </p:nvCxnSpPr>
            <p:spPr>
              <a:xfrm>
                <a:off x="3779782" y="4521188"/>
                <a:ext cx="58285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Straight Connector 656"/>
              <p:cNvCxnSpPr/>
              <p:nvPr/>
            </p:nvCxnSpPr>
            <p:spPr>
              <a:xfrm>
                <a:off x="3779782" y="4521188"/>
                <a:ext cx="1042618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8" name="Straight Connector 657"/>
              <p:cNvCxnSpPr/>
              <p:nvPr/>
            </p:nvCxnSpPr>
            <p:spPr>
              <a:xfrm>
                <a:off x="3779782" y="4521188"/>
                <a:ext cx="2033424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9" name="Straight Connector 658"/>
              <p:cNvCxnSpPr/>
              <p:nvPr/>
            </p:nvCxnSpPr>
            <p:spPr>
              <a:xfrm>
                <a:off x="3779782" y="4521188"/>
                <a:ext cx="3024235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644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184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5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551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6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917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7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284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8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961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49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777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0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94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1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410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2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304" y="9052900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53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8" y="9054959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78" name="Group 521"/>
          <p:cNvGrpSpPr>
            <a:grpSpLocks/>
          </p:cNvGrpSpPr>
          <p:nvPr/>
        </p:nvGrpSpPr>
        <p:grpSpPr bwMode="auto">
          <a:xfrm>
            <a:off x="1861472" y="2261971"/>
            <a:ext cx="206375" cy="57150"/>
            <a:chOff x="7805964" y="2573715"/>
            <a:chExt cx="259008" cy="85663"/>
          </a:xfrm>
        </p:grpSpPr>
        <p:sp>
          <p:nvSpPr>
            <p:cNvPr id="679" name="Freeform 12"/>
            <p:cNvSpPr>
              <a:spLocks noEditPoints="1"/>
            </p:cNvSpPr>
            <p:nvPr/>
          </p:nvSpPr>
          <p:spPr bwMode="auto">
            <a:xfrm>
              <a:off x="7805964" y="2573715"/>
              <a:ext cx="86536" cy="85663"/>
            </a:xfrm>
            <a:custGeom>
              <a:avLst/>
              <a:gdLst>
                <a:gd name="T0" fmla="*/ 2147483647 w 244"/>
                <a:gd name="T1" fmla="*/ 0 h 216"/>
                <a:gd name="T2" fmla="*/ 0 w 244"/>
                <a:gd name="T3" fmla="*/ 2147483647 h 216"/>
                <a:gd name="T4" fmla="*/ 2147483647 w 244"/>
                <a:gd name="T5" fmla="*/ 2147483647 h 216"/>
                <a:gd name="T6" fmla="*/ 2147483647 w 244"/>
                <a:gd name="T7" fmla="*/ 2147483647 h 216"/>
                <a:gd name="T8" fmla="*/ 2147483647 w 244"/>
                <a:gd name="T9" fmla="*/ 2147483647 h 216"/>
                <a:gd name="T10" fmla="*/ 2147483647 w 244"/>
                <a:gd name="T11" fmla="*/ 2147483647 h 216"/>
                <a:gd name="T12" fmla="*/ 2147483647 w 244"/>
                <a:gd name="T13" fmla="*/ 2147483647 h 216"/>
                <a:gd name="T14" fmla="*/ 2147483647 w 244"/>
                <a:gd name="T15" fmla="*/ 2147483647 h 216"/>
                <a:gd name="T16" fmla="*/ 2147483647 w 244"/>
                <a:gd name="T17" fmla="*/ 2147483647 h 216"/>
                <a:gd name="T18" fmla="*/ 2147483647 w 244"/>
                <a:gd name="T19" fmla="*/ 2147483647 h 216"/>
                <a:gd name="T20" fmla="*/ 2147483647 w 244"/>
                <a:gd name="T21" fmla="*/ 2147483647 h 216"/>
                <a:gd name="T22" fmla="*/ 2147483647 w 244"/>
                <a:gd name="T23" fmla="*/ 2147483647 h 216"/>
                <a:gd name="T24" fmla="*/ 2147483647 w 244"/>
                <a:gd name="T25" fmla="*/ 2147483647 h 216"/>
                <a:gd name="T26" fmla="*/ 2147483647 w 244"/>
                <a:gd name="T27" fmla="*/ 2147483647 h 216"/>
                <a:gd name="T28" fmla="*/ 2147483647 w 244"/>
                <a:gd name="T29" fmla="*/ 2147483647 h 216"/>
                <a:gd name="T30" fmla="*/ 2147483647 w 244"/>
                <a:gd name="T31" fmla="*/ 2147483647 h 216"/>
                <a:gd name="T32" fmla="*/ 2147483647 w 244"/>
                <a:gd name="T33" fmla="*/ 2147483647 h 216"/>
                <a:gd name="T34" fmla="*/ 2147483647 w 244"/>
                <a:gd name="T35" fmla="*/ 2147483647 h 216"/>
                <a:gd name="T36" fmla="*/ 2147483647 w 244"/>
                <a:gd name="T37" fmla="*/ 2147483647 h 216"/>
                <a:gd name="T38" fmla="*/ 2147483647 w 244"/>
                <a:gd name="T39" fmla="*/ 2147483647 h 216"/>
                <a:gd name="T40" fmla="*/ 2147483647 w 244"/>
                <a:gd name="T41" fmla="*/ 2147483647 h 216"/>
                <a:gd name="T42" fmla="*/ 2147483647 w 244"/>
                <a:gd name="T43" fmla="*/ 2147483647 h 216"/>
                <a:gd name="T44" fmla="*/ 2147483647 w 244"/>
                <a:gd name="T45" fmla="*/ 2147483647 h 216"/>
                <a:gd name="T46" fmla="*/ 2147483647 w 244"/>
                <a:gd name="T47" fmla="*/ 2147483647 h 216"/>
                <a:gd name="T48" fmla="*/ 2147483647 w 244"/>
                <a:gd name="T49" fmla="*/ 2147483647 h 216"/>
                <a:gd name="T50" fmla="*/ 2147483647 w 244"/>
                <a:gd name="T51" fmla="*/ 2147483647 h 216"/>
                <a:gd name="T52" fmla="*/ 2147483647 w 244"/>
                <a:gd name="T53" fmla="*/ 2147483647 h 216"/>
                <a:gd name="T54" fmla="*/ 2147483647 w 244"/>
                <a:gd name="T55" fmla="*/ 2147483647 h 216"/>
                <a:gd name="T56" fmla="*/ 2147483647 w 244"/>
                <a:gd name="T57" fmla="*/ 2147483647 h 216"/>
                <a:gd name="T58" fmla="*/ 2147483647 w 244"/>
                <a:gd name="T59" fmla="*/ 2147483647 h 216"/>
                <a:gd name="T60" fmla="*/ 2147483647 w 244"/>
                <a:gd name="T61" fmla="*/ 2147483647 h 216"/>
                <a:gd name="T62" fmla="*/ 2147483647 w 244"/>
                <a:gd name="T63" fmla="*/ 2147483647 h 216"/>
                <a:gd name="T64" fmla="*/ 2147483647 w 244"/>
                <a:gd name="T65" fmla="*/ 2147483647 h 216"/>
                <a:gd name="T66" fmla="*/ 2147483647 w 244"/>
                <a:gd name="T67" fmla="*/ 2147483647 h 216"/>
                <a:gd name="T68" fmla="*/ 2147483647 w 244"/>
                <a:gd name="T69" fmla="*/ 2147483647 h 216"/>
                <a:gd name="T70" fmla="*/ 2147483647 w 244"/>
                <a:gd name="T71" fmla="*/ 2147483647 h 216"/>
                <a:gd name="T72" fmla="*/ 2147483647 w 244"/>
                <a:gd name="T73" fmla="*/ 0 h 216"/>
                <a:gd name="T74" fmla="*/ 2147483647 w 244"/>
                <a:gd name="T75" fmla="*/ 2147483647 h 216"/>
                <a:gd name="T76" fmla="*/ 2147483647 w 244"/>
                <a:gd name="T77" fmla="*/ 2147483647 h 216"/>
                <a:gd name="T78" fmla="*/ 2147483647 w 244"/>
                <a:gd name="T79" fmla="*/ 2147483647 h 216"/>
                <a:gd name="T80" fmla="*/ 2147483647 w 244"/>
                <a:gd name="T81" fmla="*/ 2147483647 h 216"/>
                <a:gd name="T82" fmla="*/ 2147483647 w 244"/>
                <a:gd name="T83" fmla="*/ 2147483647 h 216"/>
                <a:gd name="T84" fmla="*/ 2147483647 w 244"/>
                <a:gd name="T85" fmla="*/ 2147483647 h 216"/>
                <a:gd name="T86" fmla="*/ 2147483647 w 244"/>
                <a:gd name="T87" fmla="*/ 2147483647 h 216"/>
                <a:gd name="T88" fmla="*/ 2147483647 w 244"/>
                <a:gd name="T89" fmla="*/ 2147483647 h 216"/>
                <a:gd name="T90" fmla="*/ 2147483647 w 244"/>
                <a:gd name="T91" fmla="*/ 2147483647 h 216"/>
                <a:gd name="T92" fmla="*/ 2147483647 w 244"/>
                <a:gd name="T93" fmla="*/ 2147483647 h 216"/>
                <a:gd name="T94" fmla="*/ 2147483647 w 244"/>
                <a:gd name="T95" fmla="*/ 2147483647 h 216"/>
                <a:gd name="T96" fmla="*/ 2147483647 w 244"/>
                <a:gd name="T97" fmla="*/ 2147483647 h 216"/>
                <a:gd name="T98" fmla="*/ 2147483647 w 244"/>
                <a:gd name="T99" fmla="*/ 2147483647 h 216"/>
                <a:gd name="T100" fmla="*/ 2147483647 w 244"/>
                <a:gd name="T101" fmla="*/ 2147483647 h 216"/>
                <a:gd name="T102" fmla="*/ 2147483647 w 244"/>
                <a:gd name="T103" fmla="*/ 2147483647 h 216"/>
                <a:gd name="T104" fmla="*/ 2147483647 w 244"/>
                <a:gd name="T105" fmla="*/ 2147483647 h 216"/>
                <a:gd name="T106" fmla="*/ 2147483647 w 244"/>
                <a:gd name="T107" fmla="*/ 2147483647 h 216"/>
                <a:gd name="T108" fmla="*/ 2147483647 w 244"/>
                <a:gd name="T109" fmla="*/ 2147483647 h 216"/>
                <a:gd name="T110" fmla="*/ 2147483647 w 244"/>
                <a:gd name="T111" fmla="*/ 2147483647 h 216"/>
                <a:gd name="T112" fmla="*/ 2147483647 w 244"/>
                <a:gd name="T113" fmla="*/ 2147483647 h 2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244" h="216">
                  <a:moveTo>
                    <a:pt x="122" y="0"/>
                  </a:moveTo>
                  <a:cubicBezTo>
                    <a:pt x="55" y="0"/>
                    <a:pt x="0" y="54"/>
                    <a:pt x="0" y="122"/>
                  </a:cubicBezTo>
                  <a:cubicBezTo>
                    <a:pt x="0" y="135"/>
                    <a:pt x="3" y="148"/>
                    <a:pt x="7" y="161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23" y="161"/>
                    <a:pt x="30" y="159"/>
                    <a:pt x="36" y="156"/>
                  </a:cubicBezTo>
                  <a:cubicBezTo>
                    <a:pt x="37" y="155"/>
                    <a:pt x="39" y="154"/>
                    <a:pt x="40" y="154"/>
                  </a:cubicBezTo>
                  <a:cubicBezTo>
                    <a:pt x="44" y="154"/>
                    <a:pt x="47" y="156"/>
                    <a:pt x="49" y="159"/>
                  </a:cubicBezTo>
                  <a:cubicBezTo>
                    <a:pt x="51" y="162"/>
                    <a:pt x="53" y="164"/>
                    <a:pt x="55" y="165"/>
                  </a:cubicBezTo>
                  <a:cubicBezTo>
                    <a:pt x="57" y="166"/>
                    <a:pt x="59" y="167"/>
                    <a:pt x="62" y="167"/>
                  </a:cubicBezTo>
                  <a:cubicBezTo>
                    <a:pt x="64" y="167"/>
                    <a:pt x="66" y="167"/>
                    <a:pt x="67" y="165"/>
                  </a:cubicBezTo>
                  <a:cubicBezTo>
                    <a:pt x="68" y="163"/>
                    <a:pt x="67" y="162"/>
                    <a:pt x="64" y="161"/>
                  </a:cubicBezTo>
                  <a:cubicBezTo>
                    <a:pt x="61" y="159"/>
                    <a:pt x="60" y="157"/>
                    <a:pt x="59" y="154"/>
                  </a:cubicBezTo>
                  <a:cubicBezTo>
                    <a:pt x="57" y="151"/>
                    <a:pt x="53" y="149"/>
                    <a:pt x="52" y="144"/>
                  </a:cubicBezTo>
                  <a:cubicBezTo>
                    <a:pt x="52" y="138"/>
                    <a:pt x="56" y="131"/>
                    <a:pt x="65" y="133"/>
                  </a:cubicBezTo>
                  <a:cubicBezTo>
                    <a:pt x="72" y="135"/>
                    <a:pt x="76" y="143"/>
                    <a:pt x="77" y="145"/>
                  </a:cubicBezTo>
                  <a:cubicBezTo>
                    <a:pt x="78" y="147"/>
                    <a:pt x="81" y="148"/>
                    <a:pt x="83" y="146"/>
                  </a:cubicBezTo>
                  <a:cubicBezTo>
                    <a:pt x="86" y="144"/>
                    <a:pt x="88" y="144"/>
                    <a:pt x="90" y="147"/>
                  </a:cubicBezTo>
                  <a:cubicBezTo>
                    <a:pt x="91" y="149"/>
                    <a:pt x="102" y="164"/>
                    <a:pt x="114" y="164"/>
                  </a:cubicBezTo>
                  <a:cubicBezTo>
                    <a:pt x="126" y="165"/>
                    <a:pt x="132" y="161"/>
                    <a:pt x="138" y="162"/>
                  </a:cubicBezTo>
                  <a:cubicBezTo>
                    <a:pt x="141" y="162"/>
                    <a:pt x="143" y="164"/>
                    <a:pt x="145" y="164"/>
                  </a:cubicBezTo>
                  <a:cubicBezTo>
                    <a:pt x="149" y="165"/>
                    <a:pt x="152" y="161"/>
                    <a:pt x="156" y="161"/>
                  </a:cubicBezTo>
                  <a:cubicBezTo>
                    <a:pt x="159" y="162"/>
                    <a:pt x="163" y="164"/>
                    <a:pt x="166" y="164"/>
                  </a:cubicBezTo>
                  <a:cubicBezTo>
                    <a:pt x="170" y="164"/>
                    <a:pt x="178" y="159"/>
                    <a:pt x="178" y="161"/>
                  </a:cubicBezTo>
                  <a:cubicBezTo>
                    <a:pt x="178" y="164"/>
                    <a:pt x="175" y="170"/>
                    <a:pt x="174" y="173"/>
                  </a:cubicBezTo>
                  <a:cubicBezTo>
                    <a:pt x="174" y="175"/>
                    <a:pt x="174" y="179"/>
                    <a:pt x="173" y="183"/>
                  </a:cubicBezTo>
                  <a:cubicBezTo>
                    <a:pt x="172" y="186"/>
                    <a:pt x="169" y="191"/>
                    <a:pt x="168" y="192"/>
                  </a:cubicBezTo>
                  <a:cubicBezTo>
                    <a:pt x="165" y="197"/>
                    <a:pt x="163" y="198"/>
                    <a:pt x="160" y="203"/>
                  </a:cubicBezTo>
                  <a:cubicBezTo>
                    <a:pt x="158" y="208"/>
                    <a:pt x="153" y="213"/>
                    <a:pt x="152" y="214"/>
                  </a:cubicBezTo>
                  <a:cubicBezTo>
                    <a:pt x="151" y="216"/>
                    <a:pt x="160" y="214"/>
                    <a:pt x="164" y="211"/>
                  </a:cubicBezTo>
                  <a:cubicBezTo>
                    <a:pt x="167" y="208"/>
                    <a:pt x="172" y="200"/>
                    <a:pt x="181" y="198"/>
                  </a:cubicBezTo>
                  <a:cubicBezTo>
                    <a:pt x="186" y="197"/>
                    <a:pt x="187" y="194"/>
                    <a:pt x="187" y="192"/>
                  </a:cubicBezTo>
                  <a:cubicBezTo>
                    <a:pt x="186" y="192"/>
                    <a:pt x="186" y="192"/>
                    <a:pt x="186" y="192"/>
                  </a:cubicBezTo>
                  <a:cubicBezTo>
                    <a:pt x="186" y="191"/>
                    <a:pt x="187" y="190"/>
                    <a:pt x="187" y="190"/>
                  </a:cubicBezTo>
                  <a:cubicBezTo>
                    <a:pt x="193" y="188"/>
                    <a:pt x="201" y="186"/>
                    <a:pt x="210" y="186"/>
                  </a:cubicBezTo>
                  <a:cubicBezTo>
                    <a:pt x="215" y="186"/>
                    <a:pt x="220" y="187"/>
                    <a:pt x="224" y="188"/>
                  </a:cubicBezTo>
                  <a:cubicBezTo>
                    <a:pt x="237" y="169"/>
                    <a:pt x="244" y="146"/>
                    <a:pt x="244" y="122"/>
                  </a:cubicBezTo>
                  <a:cubicBezTo>
                    <a:pt x="244" y="54"/>
                    <a:pt x="189" y="0"/>
                    <a:pt x="122" y="0"/>
                  </a:cubicBezTo>
                  <a:close/>
                  <a:moveTo>
                    <a:pt x="221" y="119"/>
                  </a:moveTo>
                  <a:cubicBezTo>
                    <a:pt x="215" y="151"/>
                    <a:pt x="163" y="162"/>
                    <a:pt x="112" y="147"/>
                  </a:cubicBezTo>
                  <a:cubicBezTo>
                    <a:pt x="63" y="132"/>
                    <a:pt x="21" y="103"/>
                    <a:pt x="26" y="85"/>
                  </a:cubicBezTo>
                  <a:cubicBezTo>
                    <a:pt x="28" y="75"/>
                    <a:pt x="44" y="71"/>
                    <a:pt x="65" y="73"/>
                  </a:cubicBezTo>
                  <a:cubicBezTo>
                    <a:pt x="62" y="80"/>
                    <a:pt x="62" y="88"/>
                    <a:pt x="76" y="96"/>
                  </a:cubicBezTo>
                  <a:cubicBezTo>
                    <a:pt x="94" y="106"/>
                    <a:pt x="122" y="114"/>
                    <a:pt x="130" y="113"/>
                  </a:cubicBezTo>
                  <a:cubicBezTo>
                    <a:pt x="133" y="113"/>
                    <a:pt x="136" y="112"/>
                    <a:pt x="133" y="110"/>
                  </a:cubicBezTo>
                  <a:cubicBezTo>
                    <a:pt x="131" y="108"/>
                    <a:pt x="128" y="105"/>
                    <a:pt x="127" y="98"/>
                  </a:cubicBezTo>
                  <a:cubicBezTo>
                    <a:pt x="126" y="95"/>
                    <a:pt x="125" y="90"/>
                    <a:pt x="107" y="87"/>
                  </a:cubicBezTo>
                  <a:cubicBezTo>
                    <a:pt x="67" y="79"/>
                    <a:pt x="69" y="68"/>
                    <a:pt x="70" y="62"/>
                  </a:cubicBezTo>
                  <a:cubicBezTo>
                    <a:pt x="70" y="62"/>
                    <a:pt x="73" y="46"/>
                    <a:pt x="75" y="40"/>
                  </a:cubicBezTo>
                  <a:cubicBezTo>
                    <a:pt x="76" y="35"/>
                    <a:pt x="80" y="22"/>
                    <a:pt x="105" y="28"/>
                  </a:cubicBezTo>
                  <a:cubicBezTo>
                    <a:pt x="120" y="31"/>
                    <a:pt x="128" y="27"/>
                    <a:pt x="132" y="26"/>
                  </a:cubicBezTo>
                  <a:cubicBezTo>
                    <a:pt x="143" y="23"/>
                    <a:pt x="155" y="25"/>
                    <a:pt x="162" y="32"/>
                  </a:cubicBezTo>
                  <a:cubicBezTo>
                    <a:pt x="169" y="39"/>
                    <a:pt x="178" y="61"/>
                    <a:pt x="183" y="78"/>
                  </a:cubicBezTo>
                  <a:cubicBezTo>
                    <a:pt x="185" y="86"/>
                    <a:pt x="185" y="90"/>
                    <a:pt x="184" y="93"/>
                  </a:cubicBezTo>
                  <a:cubicBezTo>
                    <a:pt x="183" y="95"/>
                    <a:pt x="182" y="96"/>
                    <a:pt x="179" y="101"/>
                  </a:cubicBezTo>
                  <a:cubicBezTo>
                    <a:pt x="179" y="102"/>
                    <a:pt x="179" y="103"/>
                    <a:pt x="180" y="102"/>
                  </a:cubicBezTo>
                  <a:cubicBezTo>
                    <a:pt x="188" y="98"/>
                    <a:pt x="190" y="93"/>
                    <a:pt x="191" y="89"/>
                  </a:cubicBezTo>
                  <a:cubicBezTo>
                    <a:pt x="212" y="94"/>
                    <a:pt x="224" y="105"/>
                    <a:pt x="221" y="1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0" name="Freeform 17"/>
            <p:cNvSpPr>
              <a:spLocks/>
            </p:cNvSpPr>
            <p:nvPr/>
          </p:nvSpPr>
          <p:spPr bwMode="auto">
            <a:xfrm>
              <a:off x="7914847" y="2615707"/>
              <a:ext cx="16647" cy="33257"/>
            </a:xfrm>
            <a:custGeom>
              <a:avLst/>
              <a:gdLst>
                <a:gd name="T0" fmla="*/ 2147483647 w 47"/>
                <a:gd name="T1" fmla="*/ 2147483647 h 84"/>
                <a:gd name="T2" fmla="*/ 0 w 47"/>
                <a:gd name="T3" fmla="*/ 2147483647 h 84"/>
                <a:gd name="T4" fmla="*/ 2147483647 w 47"/>
                <a:gd name="T5" fmla="*/ 2147483647 h 84"/>
                <a:gd name="T6" fmla="*/ 2147483647 w 47"/>
                <a:gd name="T7" fmla="*/ 2147483647 h 84"/>
                <a:gd name="T8" fmla="*/ 2147483647 w 47"/>
                <a:gd name="T9" fmla="*/ 2147483647 h 84"/>
                <a:gd name="T10" fmla="*/ 2147483647 w 47"/>
                <a:gd name="T11" fmla="*/ 0 h 84"/>
                <a:gd name="T12" fmla="*/ 2147483647 w 47"/>
                <a:gd name="T13" fmla="*/ 0 h 84"/>
                <a:gd name="T14" fmla="*/ 2147483647 w 47"/>
                <a:gd name="T15" fmla="*/ 2147483647 h 84"/>
                <a:gd name="T16" fmla="*/ 2147483647 w 47"/>
                <a:gd name="T17" fmla="*/ 2147483647 h 84"/>
                <a:gd name="T18" fmla="*/ 2147483647 w 47"/>
                <a:gd name="T19" fmla="*/ 2147483647 h 84"/>
                <a:gd name="T20" fmla="*/ 2147483647 w 47"/>
                <a:gd name="T21" fmla="*/ 2147483647 h 84"/>
                <a:gd name="T22" fmla="*/ 2147483647 w 47"/>
                <a:gd name="T23" fmla="*/ 2147483647 h 84"/>
                <a:gd name="T24" fmla="*/ 2147483647 w 47"/>
                <a:gd name="T25" fmla="*/ 2147483647 h 84"/>
                <a:gd name="T26" fmla="*/ 2147483647 w 47"/>
                <a:gd name="T27" fmla="*/ 2147483647 h 8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47" h="84">
                  <a:moveTo>
                    <a:pt x="1" y="28"/>
                  </a:moveTo>
                  <a:cubicBezTo>
                    <a:pt x="1" y="17"/>
                    <a:pt x="1" y="9"/>
                    <a:pt x="0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4" y="6"/>
                    <a:pt x="33" y="0"/>
                    <a:pt x="42" y="0"/>
                  </a:cubicBezTo>
                  <a:cubicBezTo>
                    <a:pt x="44" y="0"/>
                    <a:pt x="45" y="0"/>
                    <a:pt x="47" y="0"/>
                  </a:cubicBezTo>
                  <a:cubicBezTo>
                    <a:pt x="47" y="20"/>
                    <a:pt x="47" y="20"/>
                    <a:pt x="47" y="20"/>
                  </a:cubicBezTo>
                  <a:cubicBezTo>
                    <a:pt x="45" y="20"/>
                    <a:pt x="43" y="19"/>
                    <a:pt x="40" y="19"/>
                  </a:cubicBezTo>
                  <a:cubicBezTo>
                    <a:pt x="31" y="19"/>
                    <a:pt x="24" y="26"/>
                    <a:pt x="22" y="35"/>
                  </a:cubicBezTo>
                  <a:cubicBezTo>
                    <a:pt x="22" y="37"/>
                    <a:pt x="21" y="39"/>
                    <a:pt x="21" y="41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1" y="84"/>
                    <a:pt x="1" y="84"/>
                    <a:pt x="1" y="84"/>
                  </a:cubicBezTo>
                  <a:cubicBezTo>
                    <a:pt x="1" y="28"/>
                    <a:pt x="1" y="28"/>
                    <a:pt x="1" y="2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1" name="Freeform 18"/>
            <p:cNvSpPr>
              <a:spLocks noEditPoints="1"/>
            </p:cNvSpPr>
            <p:nvPr/>
          </p:nvSpPr>
          <p:spPr bwMode="auto">
            <a:xfrm>
              <a:off x="7933144" y="2615707"/>
              <a:ext cx="26696" cy="33761"/>
            </a:xfrm>
            <a:custGeom>
              <a:avLst/>
              <a:gdLst>
                <a:gd name="T0" fmla="*/ 2147483647 w 75"/>
                <a:gd name="T1" fmla="*/ 2147483647 h 85"/>
                <a:gd name="T2" fmla="*/ 2147483647 w 75"/>
                <a:gd name="T3" fmla="*/ 2147483647 h 85"/>
                <a:gd name="T4" fmla="*/ 2147483647 w 75"/>
                <a:gd name="T5" fmla="*/ 2147483647 h 85"/>
                <a:gd name="T6" fmla="*/ 2147483647 w 75"/>
                <a:gd name="T7" fmla="*/ 2147483647 h 85"/>
                <a:gd name="T8" fmla="*/ 2147483647 w 75"/>
                <a:gd name="T9" fmla="*/ 2147483647 h 85"/>
                <a:gd name="T10" fmla="*/ 0 w 75"/>
                <a:gd name="T11" fmla="*/ 2147483647 h 85"/>
                <a:gd name="T12" fmla="*/ 2147483647 w 75"/>
                <a:gd name="T13" fmla="*/ 0 h 85"/>
                <a:gd name="T14" fmla="*/ 2147483647 w 75"/>
                <a:gd name="T15" fmla="*/ 2147483647 h 85"/>
                <a:gd name="T16" fmla="*/ 2147483647 w 75"/>
                <a:gd name="T17" fmla="*/ 2147483647 h 85"/>
                <a:gd name="T18" fmla="*/ 2147483647 w 75"/>
                <a:gd name="T19" fmla="*/ 2147483647 h 85"/>
                <a:gd name="T20" fmla="*/ 2147483647 w 75"/>
                <a:gd name="T21" fmla="*/ 2147483647 h 85"/>
                <a:gd name="T22" fmla="*/ 2147483647 w 75"/>
                <a:gd name="T23" fmla="*/ 2147483647 h 85"/>
                <a:gd name="T24" fmla="*/ 2147483647 w 75"/>
                <a:gd name="T25" fmla="*/ 2147483647 h 85"/>
                <a:gd name="T26" fmla="*/ 2147483647 w 75"/>
                <a:gd name="T27" fmla="*/ 2147483647 h 8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5" h="85">
                  <a:moveTo>
                    <a:pt x="20" y="48"/>
                  </a:moveTo>
                  <a:cubicBezTo>
                    <a:pt x="20" y="63"/>
                    <a:pt x="32" y="70"/>
                    <a:pt x="45" y="70"/>
                  </a:cubicBezTo>
                  <a:cubicBezTo>
                    <a:pt x="54" y="70"/>
                    <a:pt x="61" y="68"/>
                    <a:pt x="67" y="66"/>
                  </a:cubicBezTo>
                  <a:cubicBezTo>
                    <a:pt x="70" y="80"/>
                    <a:pt x="70" y="80"/>
                    <a:pt x="70" y="80"/>
                  </a:cubicBezTo>
                  <a:cubicBezTo>
                    <a:pt x="63" y="83"/>
                    <a:pt x="54" y="85"/>
                    <a:pt x="42" y="85"/>
                  </a:cubicBezTo>
                  <a:cubicBezTo>
                    <a:pt x="15" y="85"/>
                    <a:pt x="0" y="69"/>
                    <a:pt x="0" y="44"/>
                  </a:cubicBezTo>
                  <a:cubicBezTo>
                    <a:pt x="0" y="21"/>
                    <a:pt x="14" y="0"/>
                    <a:pt x="40" y="0"/>
                  </a:cubicBezTo>
                  <a:cubicBezTo>
                    <a:pt x="66" y="0"/>
                    <a:pt x="75" y="22"/>
                    <a:pt x="75" y="40"/>
                  </a:cubicBezTo>
                  <a:cubicBezTo>
                    <a:pt x="75" y="43"/>
                    <a:pt x="75" y="47"/>
                    <a:pt x="74" y="48"/>
                  </a:cubicBezTo>
                  <a:cubicBezTo>
                    <a:pt x="20" y="48"/>
                    <a:pt x="20" y="48"/>
                    <a:pt x="20" y="48"/>
                  </a:cubicBezTo>
                  <a:close/>
                  <a:moveTo>
                    <a:pt x="56" y="34"/>
                  </a:moveTo>
                  <a:cubicBezTo>
                    <a:pt x="56" y="26"/>
                    <a:pt x="52" y="14"/>
                    <a:pt x="39" y="14"/>
                  </a:cubicBezTo>
                  <a:cubicBezTo>
                    <a:pt x="26" y="14"/>
                    <a:pt x="21" y="26"/>
                    <a:pt x="20" y="34"/>
                  </a:cubicBezTo>
                  <a:cubicBezTo>
                    <a:pt x="56" y="34"/>
                    <a:pt x="56" y="34"/>
                    <a:pt x="56" y="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2" name="Freeform 19"/>
            <p:cNvSpPr>
              <a:spLocks noEditPoints="1"/>
            </p:cNvSpPr>
            <p:nvPr/>
          </p:nvSpPr>
          <p:spPr bwMode="auto">
            <a:xfrm>
              <a:off x="8024929" y="2616043"/>
              <a:ext cx="20997" cy="33425"/>
            </a:xfrm>
            <a:custGeom>
              <a:avLst/>
              <a:gdLst>
                <a:gd name="T0" fmla="*/ 2147483647 w 59"/>
                <a:gd name="T1" fmla="*/ 2147483647 h 84"/>
                <a:gd name="T2" fmla="*/ 2147483647 w 59"/>
                <a:gd name="T3" fmla="*/ 2147483647 h 84"/>
                <a:gd name="T4" fmla="*/ 2147483647 w 59"/>
                <a:gd name="T5" fmla="*/ 2147483647 h 84"/>
                <a:gd name="T6" fmla="*/ 2147483647 w 59"/>
                <a:gd name="T7" fmla="*/ 2147483647 h 84"/>
                <a:gd name="T8" fmla="*/ 2147483647 w 59"/>
                <a:gd name="T9" fmla="*/ 2147483647 h 84"/>
                <a:gd name="T10" fmla="*/ 2147483647 w 59"/>
                <a:gd name="T11" fmla="*/ 2147483647 h 84"/>
                <a:gd name="T12" fmla="*/ 0 w 59"/>
                <a:gd name="T13" fmla="*/ 2147483647 h 84"/>
                <a:gd name="T14" fmla="*/ 2147483647 w 59"/>
                <a:gd name="T15" fmla="*/ 2147483647 h 84"/>
                <a:gd name="T16" fmla="*/ 2147483647 w 59"/>
                <a:gd name="T17" fmla="*/ 2147483647 h 84"/>
                <a:gd name="T18" fmla="*/ 2147483647 w 59"/>
                <a:gd name="T19" fmla="*/ 2147483647 h 84"/>
                <a:gd name="T20" fmla="*/ 2147483647 w 59"/>
                <a:gd name="T21" fmla="*/ 2147483647 h 84"/>
                <a:gd name="T22" fmla="*/ 2147483647 w 59"/>
                <a:gd name="T23" fmla="*/ 2147483647 h 84"/>
                <a:gd name="T24" fmla="*/ 2147483647 w 59"/>
                <a:gd name="T25" fmla="*/ 0 h 84"/>
                <a:gd name="T26" fmla="*/ 2147483647 w 59"/>
                <a:gd name="T27" fmla="*/ 2147483647 h 84"/>
                <a:gd name="T28" fmla="*/ 2147483647 w 59"/>
                <a:gd name="T29" fmla="*/ 2147483647 h 84"/>
                <a:gd name="T30" fmla="*/ 2147483647 w 59"/>
                <a:gd name="T31" fmla="*/ 2147483647 h 84"/>
                <a:gd name="T32" fmla="*/ 2147483647 w 59"/>
                <a:gd name="T33" fmla="*/ 2147483647 h 84"/>
                <a:gd name="T34" fmla="*/ 2147483647 w 59"/>
                <a:gd name="T35" fmla="*/ 2147483647 h 84"/>
                <a:gd name="T36" fmla="*/ 2147483647 w 59"/>
                <a:gd name="T37" fmla="*/ 2147483647 h 84"/>
                <a:gd name="T38" fmla="*/ 2147483647 w 59"/>
                <a:gd name="T39" fmla="*/ 2147483647 h 84"/>
                <a:gd name="T40" fmla="*/ 2147483647 w 59"/>
                <a:gd name="T41" fmla="*/ 2147483647 h 8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59" h="84">
                  <a:moveTo>
                    <a:pt x="57" y="63"/>
                  </a:moveTo>
                  <a:cubicBezTo>
                    <a:pt x="57" y="70"/>
                    <a:pt x="58" y="76"/>
                    <a:pt x="59" y="83"/>
                  </a:cubicBezTo>
                  <a:cubicBezTo>
                    <a:pt x="51" y="83"/>
                    <a:pt x="51" y="83"/>
                    <a:pt x="51" y="83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46" y="77"/>
                    <a:pt x="37" y="84"/>
                    <a:pt x="24" y="84"/>
                  </a:cubicBezTo>
                  <a:cubicBezTo>
                    <a:pt x="8" y="84"/>
                    <a:pt x="0" y="73"/>
                    <a:pt x="0" y="62"/>
                  </a:cubicBezTo>
                  <a:cubicBezTo>
                    <a:pt x="0" y="44"/>
                    <a:pt x="17" y="32"/>
                    <a:pt x="49" y="33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9" y="23"/>
                    <a:pt x="48" y="7"/>
                    <a:pt x="29" y="7"/>
                  </a:cubicBezTo>
                  <a:cubicBezTo>
                    <a:pt x="22" y="7"/>
                    <a:pt x="14" y="9"/>
                    <a:pt x="9" y="13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13" y="2"/>
                    <a:pt x="22" y="0"/>
                    <a:pt x="30" y="0"/>
                  </a:cubicBezTo>
                  <a:cubicBezTo>
                    <a:pt x="53" y="0"/>
                    <a:pt x="57" y="18"/>
                    <a:pt x="57" y="32"/>
                  </a:cubicBezTo>
                  <a:cubicBezTo>
                    <a:pt x="57" y="63"/>
                    <a:pt x="57" y="63"/>
                    <a:pt x="57" y="63"/>
                  </a:cubicBezTo>
                  <a:close/>
                  <a:moveTo>
                    <a:pt x="49" y="40"/>
                  </a:moveTo>
                  <a:cubicBezTo>
                    <a:pt x="32" y="39"/>
                    <a:pt x="9" y="42"/>
                    <a:pt x="9" y="61"/>
                  </a:cubicBezTo>
                  <a:cubicBezTo>
                    <a:pt x="9" y="73"/>
                    <a:pt x="16" y="78"/>
                    <a:pt x="25" y="78"/>
                  </a:cubicBezTo>
                  <a:cubicBezTo>
                    <a:pt x="38" y="78"/>
                    <a:pt x="46" y="69"/>
                    <a:pt x="49" y="62"/>
                  </a:cubicBezTo>
                  <a:cubicBezTo>
                    <a:pt x="49" y="60"/>
                    <a:pt x="49" y="58"/>
                    <a:pt x="49" y="57"/>
                  </a:cubicBezTo>
                  <a:cubicBezTo>
                    <a:pt x="49" y="40"/>
                    <a:pt x="49" y="40"/>
                    <a:pt x="49" y="4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3" name="Freeform 20"/>
            <p:cNvSpPr>
              <a:spLocks/>
            </p:cNvSpPr>
            <p:nvPr/>
          </p:nvSpPr>
          <p:spPr bwMode="auto">
            <a:xfrm>
              <a:off x="8049375" y="2609828"/>
              <a:ext cx="15597" cy="39640"/>
            </a:xfrm>
            <a:custGeom>
              <a:avLst/>
              <a:gdLst>
                <a:gd name="T0" fmla="*/ 2147483647 w 44"/>
                <a:gd name="T1" fmla="*/ 0 h 100"/>
                <a:gd name="T2" fmla="*/ 2147483647 w 44"/>
                <a:gd name="T3" fmla="*/ 2147483647 h 100"/>
                <a:gd name="T4" fmla="*/ 2147483647 w 44"/>
                <a:gd name="T5" fmla="*/ 2147483647 h 100"/>
                <a:gd name="T6" fmla="*/ 2147483647 w 44"/>
                <a:gd name="T7" fmla="*/ 2147483647 h 100"/>
                <a:gd name="T8" fmla="*/ 2147483647 w 44"/>
                <a:gd name="T9" fmla="*/ 2147483647 h 100"/>
                <a:gd name="T10" fmla="*/ 2147483647 w 44"/>
                <a:gd name="T11" fmla="*/ 2147483647 h 100"/>
                <a:gd name="T12" fmla="*/ 2147483647 w 44"/>
                <a:gd name="T13" fmla="*/ 2147483647 h 100"/>
                <a:gd name="T14" fmla="*/ 2147483647 w 44"/>
                <a:gd name="T15" fmla="*/ 2147483647 h 100"/>
                <a:gd name="T16" fmla="*/ 2147483647 w 44"/>
                <a:gd name="T17" fmla="*/ 2147483647 h 100"/>
                <a:gd name="T18" fmla="*/ 2147483647 w 44"/>
                <a:gd name="T19" fmla="*/ 2147483647 h 100"/>
                <a:gd name="T20" fmla="*/ 2147483647 w 44"/>
                <a:gd name="T21" fmla="*/ 2147483647 h 100"/>
                <a:gd name="T22" fmla="*/ 2147483647 w 44"/>
                <a:gd name="T23" fmla="*/ 2147483647 h 100"/>
                <a:gd name="T24" fmla="*/ 2147483647 w 44"/>
                <a:gd name="T25" fmla="*/ 2147483647 h 100"/>
                <a:gd name="T26" fmla="*/ 0 w 44"/>
                <a:gd name="T27" fmla="*/ 2147483647 h 100"/>
                <a:gd name="T28" fmla="*/ 0 w 44"/>
                <a:gd name="T29" fmla="*/ 2147483647 h 100"/>
                <a:gd name="T30" fmla="*/ 2147483647 w 44"/>
                <a:gd name="T31" fmla="*/ 2147483647 h 100"/>
                <a:gd name="T32" fmla="*/ 2147483647 w 44"/>
                <a:gd name="T33" fmla="*/ 2147483647 h 100"/>
                <a:gd name="T34" fmla="*/ 2147483647 w 44"/>
                <a:gd name="T35" fmla="*/ 0 h 10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44" h="100">
                  <a:moveTo>
                    <a:pt x="21" y="0"/>
                  </a:moveTo>
                  <a:cubicBezTo>
                    <a:pt x="21" y="18"/>
                    <a:pt x="21" y="18"/>
                    <a:pt x="21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77"/>
                    <a:pt x="21" y="77"/>
                    <a:pt x="21" y="77"/>
                  </a:cubicBezTo>
                  <a:cubicBezTo>
                    <a:pt x="21" y="87"/>
                    <a:pt x="24" y="94"/>
                    <a:pt x="33" y="94"/>
                  </a:cubicBezTo>
                  <a:cubicBezTo>
                    <a:pt x="37" y="94"/>
                    <a:pt x="40" y="93"/>
                    <a:pt x="42" y="92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1" y="100"/>
                    <a:pt x="37" y="100"/>
                    <a:pt x="32" y="100"/>
                  </a:cubicBezTo>
                  <a:cubicBezTo>
                    <a:pt x="26" y="100"/>
                    <a:pt x="21" y="99"/>
                    <a:pt x="18" y="95"/>
                  </a:cubicBezTo>
                  <a:cubicBezTo>
                    <a:pt x="15" y="90"/>
                    <a:pt x="13" y="84"/>
                    <a:pt x="13" y="7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21" y="0"/>
                    <a:pt x="21" y="0"/>
                    <a:pt x="2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4" name="Freeform 21"/>
            <p:cNvSpPr>
              <a:spLocks/>
            </p:cNvSpPr>
            <p:nvPr/>
          </p:nvSpPr>
          <p:spPr bwMode="auto">
            <a:xfrm>
              <a:off x="7998084" y="2605797"/>
              <a:ext cx="22347" cy="43167"/>
            </a:xfrm>
            <a:custGeom>
              <a:avLst/>
              <a:gdLst>
                <a:gd name="T0" fmla="*/ 2147483647 w 63"/>
                <a:gd name="T1" fmla="*/ 2147483647 h 109"/>
                <a:gd name="T2" fmla="*/ 2147483647 w 63"/>
                <a:gd name="T3" fmla="*/ 2147483647 h 109"/>
                <a:gd name="T4" fmla="*/ 2147483647 w 63"/>
                <a:gd name="T5" fmla="*/ 2147483647 h 109"/>
                <a:gd name="T6" fmla="*/ 2147483647 w 63"/>
                <a:gd name="T7" fmla="*/ 2147483647 h 109"/>
                <a:gd name="T8" fmla="*/ 2147483647 w 63"/>
                <a:gd name="T9" fmla="*/ 2147483647 h 109"/>
                <a:gd name="T10" fmla="*/ 0 w 63"/>
                <a:gd name="T11" fmla="*/ 0 h 109"/>
                <a:gd name="T12" fmla="*/ 0 w 63"/>
                <a:gd name="T13" fmla="*/ 2147483647 h 109"/>
                <a:gd name="T14" fmla="*/ 2147483647 w 63"/>
                <a:gd name="T15" fmla="*/ 2147483647 h 109"/>
                <a:gd name="T16" fmla="*/ 2147483647 w 63"/>
                <a:gd name="T17" fmla="*/ 2147483647 h 109"/>
                <a:gd name="T18" fmla="*/ 2147483647 w 63"/>
                <a:gd name="T19" fmla="*/ 2147483647 h 109"/>
                <a:gd name="T20" fmla="*/ 2147483647 w 63"/>
                <a:gd name="T21" fmla="*/ 2147483647 h 109"/>
                <a:gd name="T22" fmla="*/ 2147483647 w 63"/>
                <a:gd name="T23" fmla="*/ 2147483647 h 109"/>
                <a:gd name="T24" fmla="*/ 2147483647 w 63"/>
                <a:gd name="T25" fmla="*/ 2147483647 h 109"/>
                <a:gd name="T26" fmla="*/ 2147483647 w 63"/>
                <a:gd name="T27" fmla="*/ 2147483647 h 109"/>
                <a:gd name="T28" fmla="*/ 2147483647 w 63"/>
                <a:gd name="T29" fmla="*/ 2147483647 h 109"/>
                <a:gd name="T30" fmla="*/ 2147483647 w 63"/>
                <a:gd name="T31" fmla="*/ 2147483647 h 10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63" h="109">
                  <a:moveTo>
                    <a:pt x="35" y="26"/>
                  </a:moveTo>
                  <a:cubicBezTo>
                    <a:pt x="29" y="26"/>
                    <a:pt x="23" y="28"/>
                    <a:pt x="19" y="31"/>
                  </a:cubicBezTo>
                  <a:cubicBezTo>
                    <a:pt x="14" y="34"/>
                    <a:pt x="10" y="38"/>
                    <a:pt x="8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7" y="109"/>
                    <a:pt x="7" y="109"/>
                    <a:pt x="7" y="10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6"/>
                    <a:pt x="8" y="54"/>
                    <a:pt x="9" y="51"/>
                  </a:cubicBezTo>
                  <a:cubicBezTo>
                    <a:pt x="12" y="41"/>
                    <a:pt x="21" y="33"/>
                    <a:pt x="33" y="33"/>
                  </a:cubicBezTo>
                  <a:cubicBezTo>
                    <a:pt x="49" y="33"/>
                    <a:pt x="55" y="46"/>
                    <a:pt x="55" y="61"/>
                  </a:cubicBezTo>
                  <a:cubicBezTo>
                    <a:pt x="55" y="109"/>
                    <a:pt x="55" y="109"/>
                    <a:pt x="55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3" y="30"/>
                    <a:pt x="43" y="26"/>
                    <a:pt x="35" y="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85" name="Freeform 22"/>
            <p:cNvSpPr>
              <a:spLocks noEditPoints="1"/>
            </p:cNvSpPr>
            <p:nvPr/>
          </p:nvSpPr>
          <p:spPr bwMode="auto">
            <a:xfrm>
              <a:off x="7962689" y="2601765"/>
              <a:ext cx="28945" cy="47703"/>
            </a:xfrm>
            <a:custGeom>
              <a:avLst/>
              <a:gdLst>
                <a:gd name="T0" fmla="*/ 2147483647 w 82"/>
                <a:gd name="T1" fmla="*/ 2147483647 h 120"/>
                <a:gd name="T2" fmla="*/ 2147483647 w 82"/>
                <a:gd name="T3" fmla="*/ 0 h 120"/>
                <a:gd name="T4" fmla="*/ 2147483647 w 82"/>
                <a:gd name="T5" fmla="*/ 2147483647 h 120"/>
                <a:gd name="T6" fmla="*/ 2147483647 w 82"/>
                <a:gd name="T7" fmla="*/ 2147483647 h 120"/>
                <a:gd name="T8" fmla="*/ 2147483647 w 82"/>
                <a:gd name="T9" fmla="*/ 2147483647 h 120"/>
                <a:gd name="T10" fmla="*/ 2147483647 w 82"/>
                <a:gd name="T11" fmla="*/ 2147483647 h 120"/>
                <a:gd name="T12" fmla="*/ 2147483647 w 82"/>
                <a:gd name="T13" fmla="*/ 2147483647 h 120"/>
                <a:gd name="T14" fmla="*/ 2147483647 w 82"/>
                <a:gd name="T15" fmla="*/ 2147483647 h 120"/>
                <a:gd name="T16" fmla="*/ 2147483647 w 82"/>
                <a:gd name="T17" fmla="*/ 2147483647 h 120"/>
                <a:gd name="T18" fmla="*/ 2147483647 w 82"/>
                <a:gd name="T19" fmla="*/ 2147483647 h 120"/>
                <a:gd name="T20" fmla="*/ 2147483647 w 82"/>
                <a:gd name="T21" fmla="*/ 2147483647 h 120"/>
                <a:gd name="T22" fmla="*/ 2147483647 w 82"/>
                <a:gd name="T23" fmla="*/ 2147483647 h 120"/>
                <a:gd name="T24" fmla="*/ 2147483647 w 82"/>
                <a:gd name="T25" fmla="*/ 2147483647 h 120"/>
                <a:gd name="T26" fmla="*/ 2147483647 w 82"/>
                <a:gd name="T27" fmla="*/ 2147483647 h 120"/>
                <a:gd name="T28" fmla="*/ 2147483647 w 82"/>
                <a:gd name="T29" fmla="*/ 2147483647 h 120"/>
                <a:gd name="T30" fmla="*/ 2147483647 w 82"/>
                <a:gd name="T31" fmla="*/ 2147483647 h 120"/>
                <a:gd name="T32" fmla="*/ 2147483647 w 82"/>
                <a:gd name="T33" fmla="*/ 2147483647 h 120"/>
                <a:gd name="T34" fmla="*/ 2147483647 w 82"/>
                <a:gd name="T35" fmla="*/ 2147483647 h 120"/>
                <a:gd name="T36" fmla="*/ 2147483647 w 82"/>
                <a:gd name="T37" fmla="*/ 2147483647 h 120"/>
                <a:gd name="T38" fmla="*/ 2147483647 w 82"/>
                <a:gd name="T39" fmla="*/ 2147483647 h 120"/>
                <a:gd name="T40" fmla="*/ 2147483647 w 82"/>
                <a:gd name="T41" fmla="*/ 2147483647 h 12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2" h="120">
                  <a:moveTo>
                    <a:pt x="81" y="5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56" y="40"/>
                    <a:pt x="48" y="35"/>
                    <a:pt x="37" y="35"/>
                  </a:cubicBezTo>
                  <a:cubicBezTo>
                    <a:pt x="17" y="35"/>
                    <a:pt x="0" y="51"/>
                    <a:pt x="1" y="79"/>
                  </a:cubicBezTo>
                  <a:cubicBezTo>
                    <a:pt x="1" y="104"/>
                    <a:pt x="16" y="120"/>
                    <a:pt x="35" y="120"/>
                  </a:cubicBezTo>
                  <a:cubicBezTo>
                    <a:pt x="47" y="120"/>
                    <a:pt x="57" y="115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3" y="119"/>
                    <a:pt x="63" y="119"/>
                    <a:pt x="63" y="119"/>
                  </a:cubicBezTo>
                  <a:cubicBezTo>
                    <a:pt x="82" y="119"/>
                    <a:pt x="82" y="119"/>
                    <a:pt x="82" y="119"/>
                  </a:cubicBezTo>
                  <a:cubicBezTo>
                    <a:pt x="81" y="113"/>
                    <a:pt x="81" y="104"/>
                    <a:pt x="81" y="96"/>
                  </a:cubicBezTo>
                  <a:cubicBezTo>
                    <a:pt x="81" y="5"/>
                    <a:pt x="81" y="5"/>
                    <a:pt x="81" y="5"/>
                  </a:cubicBezTo>
                  <a:close/>
                  <a:moveTo>
                    <a:pt x="60" y="83"/>
                  </a:moveTo>
                  <a:cubicBezTo>
                    <a:pt x="60" y="85"/>
                    <a:pt x="60" y="87"/>
                    <a:pt x="60" y="89"/>
                  </a:cubicBezTo>
                  <a:cubicBezTo>
                    <a:pt x="58" y="98"/>
                    <a:pt x="50" y="104"/>
                    <a:pt x="42" y="104"/>
                  </a:cubicBezTo>
                  <a:cubicBezTo>
                    <a:pt x="29" y="104"/>
                    <a:pt x="21" y="93"/>
                    <a:pt x="21" y="78"/>
                  </a:cubicBezTo>
                  <a:cubicBezTo>
                    <a:pt x="21" y="63"/>
                    <a:pt x="29" y="51"/>
                    <a:pt x="42" y="51"/>
                  </a:cubicBezTo>
                  <a:cubicBezTo>
                    <a:pt x="51" y="51"/>
                    <a:pt x="58" y="58"/>
                    <a:pt x="60" y="66"/>
                  </a:cubicBezTo>
                  <a:cubicBezTo>
                    <a:pt x="60" y="67"/>
                    <a:pt x="60" y="69"/>
                    <a:pt x="60" y="71"/>
                  </a:cubicBezTo>
                  <a:cubicBezTo>
                    <a:pt x="60" y="83"/>
                    <a:pt x="60" y="83"/>
                    <a:pt x="60" y="83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cxnSp>
        <p:nvCxnSpPr>
          <p:cNvPr id="686" name="Straight Connector 685"/>
          <p:cNvCxnSpPr/>
          <p:nvPr/>
        </p:nvCxnSpPr>
        <p:spPr bwMode="auto">
          <a:xfrm>
            <a:off x="1028035" y="2195296"/>
            <a:ext cx="1187450" cy="0"/>
          </a:xfrm>
          <a:prstGeom prst="line">
            <a:avLst/>
          </a:prstGeom>
          <a:solidFill>
            <a:srgbClr val="0183B7"/>
          </a:solidFill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687" name="Picture 5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2" y="1361859"/>
            <a:ext cx="5111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88" name="Group 531"/>
          <p:cNvGrpSpPr>
            <a:grpSpLocks/>
          </p:cNvGrpSpPr>
          <p:nvPr/>
        </p:nvGrpSpPr>
        <p:grpSpPr bwMode="auto">
          <a:xfrm>
            <a:off x="1380460" y="2266734"/>
            <a:ext cx="219075" cy="46037"/>
            <a:chOff x="-7727950" y="15217775"/>
            <a:chExt cx="24596726" cy="5259388"/>
          </a:xfrm>
        </p:grpSpPr>
        <p:sp>
          <p:nvSpPr>
            <p:cNvPr id="689" name="Freeform 24"/>
            <p:cNvSpPr>
              <a:spLocks/>
            </p:cNvSpPr>
            <p:nvPr/>
          </p:nvSpPr>
          <p:spPr bwMode="auto">
            <a:xfrm>
              <a:off x="2952750" y="16186150"/>
              <a:ext cx="679450" cy="654050"/>
            </a:xfrm>
            <a:custGeom>
              <a:avLst/>
              <a:gdLst>
                <a:gd name="T0" fmla="*/ 2147483647 w 181"/>
                <a:gd name="T1" fmla="*/ 2147483647 h 174"/>
                <a:gd name="T2" fmla="*/ 2147483647 w 181"/>
                <a:gd name="T3" fmla="*/ 2147483647 h 174"/>
                <a:gd name="T4" fmla="*/ 2147483647 w 181"/>
                <a:gd name="T5" fmla="*/ 2147483647 h 174"/>
                <a:gd name="T6" fmla="*/ 2147483647 w 181"/>
                <a:gd name="T7" fmla="*/ 2147483647 h 174"/>
                <a:gd name="T8" fmla="*/ 2147483647 w 181"/>
                <a:gd name="T9" fmla="*/ 2147483647 h 174"/>
                <a:gd name="T10" fmla="*/ 2147483647 w 181"/>
                <a:gd name="T11" fmla="*/ 2147483647 h 17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1" h="174">
                  <a:moveTo>
                    <a:pt x="75" y="4"/>
                  </a:moveTo>
                  <a:cubicBezTo>
                    <a:pt x="104" y="0"/>
                    <a:pt x="135" y="10"/>
                    <a:pt x="155" y="32"/>
                  </a:cubicBezTo>
                  <a:cubicBezTo>
                    <a:pt x="177" y="57"/>
                    <a:pt x="181" y="97"/>
                    <a:pt x="165" y="126"/>
                  </a:cubicBezTo>
                  <a:cubicBezTo>
                    <a:pt x="146" y="159"/>
                    <a:pt x="105" y="174"/>
                    <a:pt x="69" y="166"/>
                  </a:cubicBezTo>
                  <a:cubicBezTo>
                    <a:pt x="31" y="159"/>
                    <a:pt x="0" y="125"/>
                    <a:pt x="2" y="86"/>
                  </a:cubicBezTo>
                  <a:cubicBezTo>
                    <a:pt x="1" y="45"/>
                    <a:pt x="35" y="9"/>
                    <a:pt x="75" y="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0" name="Freeform 25"/>
            <p:cNvSpPr>
              <a:spLocks/>
            </p:cNvSpPr>
            <p:nvPr/>
          </p:nvSpPr>
          <p:spPr bwMode="auto">
            <a:xfrm>
              <a:off x="-7727950" y="15217775"/>
              <a:ext cx="2498725" cy="2501900"/>
            </a:xfrm>
            <a:custGeom>
              <a:avLst/>
              <a:gdLst>
                <a:gd name="T0" fmla="*/ 0 w 666"/>
                <a:gd name="T1" fmla="*/ 0 h 666"/>
                <a:gd name="T2" fmla="*/ 2147483647 w 666"/>
                <a:gd name="T3" fmla="*/ 0 h 666"/>
                <a:gd name="T4" fmla="*/ 2147483647 w 666"/>
                <a:gd name="T5" fmla="*/ 2147483647 h 666"/>
                <a:gd name="T6" fmla="*/ 0 w 666"/>
                <a:gd name="T7" fmla="*/ 2147483647 h 666"/>
                <a:gd name="T8" fmla="*/ 0 w 666"/>
                <a:gd name="T9" fmla="*/ 0 h 6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6" h="666">
                  <a:moveTo>
                    <a:pt x="0" y="0"/>
                  </a:moveTo>
                  <a:cubicBezTo>
                    <a:pt x="666" y="0"/>
                    <a:pt x="666" y="0"/>
                    <a:pt x="666" y="0"/>
                  </a:cubicBezTo>
                  <a:cubicBezTo>
                    <a:pt x="666" y="222"/>
                    <a:pt x="666" y="444"/>
                    <a:pt x="666" y="666"/>
                  </a:cubicBezTo>
                  <a:cubicBezTo>
                    <a:pt x="444" y="666"/>
                    <a:pt x="222" y="666"/>
                    <a:pt x="0" y="66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1" name="Freeform 26"/>
            <p:cNvSpPr>
              <a:spLocks/>
            </p:cNvSpPr>
            <p:nvPr/>
          </p:nvSpPr>
          <p:spPr bwMode="auto">
            <a:xfrm>
              <a:off x="-4975225" y="15217775"/>
              <a:ext cx="2498725" cy="2501900"/>
            </a:xfrm>
            <a:custGeom>
              <a:avLst/>
              <a:gdLst>
                <a:gd name="T0" fmla="*/ 0 w 666"/>
                <a:gd name="T1" fmla="*/ 0 h 666"/>
                <a:gd name="T2" fmla="*/ 2147483647 w 666"/>
                <a:gd name="T3" fmla="*/ 0 h 666"/>
                <a:gd name="T4" fmla="*/ 2147483647 w 666"/>
                <a:gd name="T5" fmla="*/ 2147483647 h 666"/>
                <a:gd name="T6" fmla="*/ 0 w 666"/>
                <a:gd name="T7" fmla="*/ 2147483647 h 666"/>
                <a:gd name="T8" fmla="*/ 0 w 666"/>
                <a:gd name="T9" fmla="*/ 0 h 6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6" h="666">
                  <a:moveTo>
                    <a:pt x="0" y="0"/>
                  </a:moveTo>
                  <a:cubicBezTo>
                    <a:pt x="666" y="0"/>
                    <a:pt x="666" y="0"/>
                    <a:pt x="666" y="0"/>
                  </a:cubicBezTo>
                  <a:cubicBezTo>
                    <a:pt x="666" y="222"/>
                    <a:pt x="666" y="444"/>
                    <a:pt x="666" y="666"/>
                  </a:cubicBezTo>
                  <a:cubicBezTo>
                    <a:pt x="444" y="666"/>
                    <a:pt x="222" y="666"/>
                    <a:pt x="0" y="666"/>
                  </a:cubicBezTo>
                  <a:cubicBezTo>
                    <a:pt x="0" y="444"/>
                    <a:pt x="0" y="22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2" name="Freeform 27"/>
            <p:cNvSpPr>
              <a:spLocks/>
            </p:cNvSpPr>
            <p:nvPr/>
          </p:nvSpPr>
          <p:spPr bwMode="auto">
            <a:xfrm>
              <a:off x="-908050" y="16265525"/>
              <a:ext cx="3411538" cy="3163888"/>
            </a:xfrm>
            <a:custGeom>
              <a:avLst/>
              <a:gdLst>
                <a:gd name="T0" fmla="*/ 0 w 909"/>
                <a:gd name="T1" fmla="*/ 2147483647 h 842"/>
                <a:gd name="T2" fmla="*/ 2147483647 w 909"/>
                <a:gd name="T3" fmla="*/ 2147483647 h 842"/>
                <a:gd name="T4" fmla="*/ 2147483647 w 909"/>
                <a:gd name="T5" fmla="*/ 2147483647 h 842"/>
                <a:gd name="T6" fmla="*/ 2147483647 w 909"/>
                <a:gd name="T7" fmla="*/ 2147483647 h 842"/>
                <a:gd name="T8" fmla="*/ 2147483647 w 909"/>
                <a:gd name="T9" fmla="*/ 2147483647 h 842"/>
                <a:gd name="T10" fmla="*/ 2147483647 w 909"/>
                <a:gd name="T11" fmla="*/ 2147483647 h 842"/>
                <a:gd name="T12" fmla="*/ 2147483647 w 909"/>
                <a:gd name="T13" fmla="*/ 2147483647 h 842"/>
                <a:gd name="T14" fmla="*/ 2147483647 w 909"/>
                <a:gd name="T15" fmla="*/ 2147483647 h 842"/>
                <a:gd name="T16" fmla="*/ 2147483647 w 909"/>
                <a:gd name="T17" fmla="*/ 2147483647 h 842"/>
                <a:gd name="T18" fmla="*/ 2147483647 w 909"/>
                <a:gd name="T19" fmla="*/ 2147483647 h 842"/>
                <a:gd name="T20" fmla="*/ 2147483647 w 909"/>
                <a:gd name="T21" fmla="*/ 2147483647 h 842"/>
                <a:gd name="T22" fmla="*/ 2147483647 w 909"/>
                <a:gd name="T23" fmla="*/ 2147483647 h 842"/>
                <a:gd name="T24" fmla="*/ 2147483647 w 909"/>
                <a:gd name="T25" fmla="*/ 2147483647 h 842"/>
                <a:gd name="T26" fmla="*/ 2147483647 w 909"/>
                <a:gd name="T27" fmla="*/ 2147483647 h 842"/>
                <a:gd name="T28" fmla="*/ 2147483647 w 909"/>
                <a:gd name="T29" fmla="*/ 2147483647 h 842"/>
                <a:gd name="T30" fmla="*/ 2147483647 w 909"/>
                <a:gd name="T31" fmla="*/ 2147483647 h 842"/>
                <a:gd name="T32" fmla="*/ 2147483647 w 909"/>
                <a:gd name="T33" fmla="*/ 2147483647 h 842"/>
                <a:gd name="T34" fmla="*/ 0 w 909"/>
                <a:gd name="T35" fmla="*/ 2147483647 h 842"/>
                <a:gd name="T36" fmla="*/ 0 w 909"/>
                <a:gd name="T37" fmla="*/ 2147483647 h 842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909" h="842">
                  <a:moveTo>
                    <a:pt x="0" y="1"/>
                  </a:moveTo>
                  <a:cubicBezTo>
                    <a:pt x="70" y="1"/>
                    <a:pt x="140" y="1"/>
                    <a:pt x="209" y="1"/>
                  </a:cubicBezTo>
                  <a:cubicBezTo>
                    <a:pt x="275" y="167"/>
                    <a:pt x="340" y="332"/>
                    <a:pt x="406" y="498"/>
                  </a:cubicBezTo>
                  <a:cubicBezTo>
                    <a:pt x="422" y="539"/>
                    <a:pt x="438" y="581"/>
                    <a:pt x="455" y="622"/>
                  </a:cubicBezTo>
                  <a:cubicBezTo>
                    <a:pt x="539" y="415"/>
                    <a:pt x="624" y="209"/>
                    <a:pt x="708" y="1"/>
                  </a:cubicBezTo>
                  <a:cubicBezTo>
                    <a:pt x="775" y="0"/>
                    <a:pt x="842" y="1"/>
                    <a:pt x="909" y="1"/>
                  </a:cubicBezTo>
                  <a:cubicBezTo>
                    <a:pt x="909" y="281"/>
                    <a:pt x="909" y="561"/>
                    <a:pt x="909" y="841"/>
                  </a:cubicBezTo>
                  <a:cubicBezTo>
                    <a:pt x="861" y="841"/>
                    <a:pt x="812" y="841"/>
                    <a:pt x="764" y="841"/>
                  </a:cubicBezTo>
                  <a:cubicBezTo>
                    <a:pt x="764" y="634"/>
                    <a:pt x="764" y="427"/>
                    <a:pt x="764" y="221"/>
                  </a:cubicBezTo>
                  <a:cubicBezTo>
                    <a:pt x="764" y="212"/>
                    <a:pt x="764" y="202"/>
                    <a:pt x="763" y="193"/>
                  </a:cubicBezTo>
                  <a:cubicBezTo>
                    <a:pt x="760" y="197"/>
                    <a:pt x="758" y="202"/>
                    <a:pt x="756" y="206"/>
                  </a:cubicBezTo>
                  <a:cubicBezTo>
                    <a:pt x="672" y="418"/>
                    <a:pt x="587" y="629"/>
                    <a:pt x="505" y="840"/>
                  </a:cubicBezTo>
                  <a:cubicBezTo>
                    <a:pt x="470" y="842"/>
                    <a:pt x="436" y="841"/>
                    <a:pt x="401" y="841"/>
                  </a:cubicBezTo>
                  <a:cubicBezTo>
                    <a:pt x="315" y="630"/>
                    <a:pt x="231" y="418"/>
                    <a:pt x="145" y="206"/>
                  </a:cubicBezTo>
                  <a:cubicBezTo>
                    <a:pt x="143" y="202"/>
                    <a:pt x="140" y="197"/>
                    <a:pt x="138" y="193"/>
                  </a:cubicBezTo>
                  <a:cubicBezTo>
                    <a:pt x="136" y="284"/>
                    <a:pt x="138" y="374"/>
                    <a:pt x="137" y="465"/>
                  </a:cubicBezTo>
                  <a:cubicBezTo>
                    <a:pt x="137" y="590"/>
                    <a:pt x="137" y="716"/>
                    <a:pt x="137" y="841"/>
                  </a:cubicBezTo>
                  <a:cubicBezTo>
                    <a:pt x="91" y="841"/>
                    <a:pt x="46" y="841"/>
                    <a:pt x="0" y="841"/>
                  </a:cubicBezTo>
                  <a:cubicBezTo>
                    <a:pt x="0" y="561"/>
                    <a:pt x="0" y="281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3" name="Freeform 28"/>
            <p:cNvSpPr>
              <a:spLocks/>
            </p:cNvSpPr>
            <p:nvPr/>
          </p:nvSpPr>
          <p:spPr bwMode="auto">
            <a:xfrm>
              <a:off x="3894138" y="17087850"/>
              <a:ext cx="1782763" cy="2401888"/>
            </a:xfrm>
            <a:custGeom>
              <a:avLst/>
              <a:gdLst>
                <a:gd name="T0" fmla="*/ 2147483647 w 475"/>
                <a:gd name="T1" fmla="*/ 2147483647 h 639"/>
                <a:gd name="T2" fmla="*/ 2147483647 w 475"/>
                <a:gd name="T3" fmla="*/ 2147483647 h 639"/>
                <a:gd name="T4" fmla="*/ 2147483647 w 475"/>
                <a:gd name="T5" fmla="*/ 2147483647 h 639"/>
                <a:gd name="T6" fmla="*/ 2147483647 w 475"/>
                <a:gd name="T7" fmla="*/ 2147483647 h 639"/>
                <a:gd name="T8" fmla="*/ 2147483647 w 475"/>
                <a:gd name="T9" fmla="*/ 2147483647 h 639"/>
                <a:gd name="T10" fmla="*/ 2147483647 w 475"/>
                <a:gd name="T11" fmla="*/ 2147483647 h 639"/>
                <a:gd name="T12" fmla="*/ 2147483647 w 475"/>
                <a:gd name="T13" fmla="*/ 2147483647 h 639"/>
                <a:gd name="T14" fmla="*/ 2147483647 w 475"/>
                <a:gd name="T15" fmla="*/ 2147483647 h 639"/>
                <a:gd name="T16" fmla="*/ 2147483647 w 475"/>
                <a:gd name="T17" fmla="*/ 2147483647 h 639"/>
                <a:gd name="T18" fmla="*/ 2147483647 w 475"/>
                <a:gd name="T19" fmla="*/ 2147483647 h 639"/>
                <a:gd name="T20" fmla="*/ 2147483647 w 475"/>
                <a:gd name="T21" fmla="*/ 2147483647 h 639"/>
                <a:gd name="T22" fmla="*/ 2147483647 w 475"/>
                <a:gd name="T23" fmla="*/ 2147483647 h 639"/>
                <a:gd name="T24" fmla="*/ 2147483647 w 475"/>
                <a:gd name="T25" fmla="*/ 2147483647 h 639"/>
                <a:gd name="T26" fmla="*/ 2147483647 w 475"/>
                <a:gd name="T27" fmla="*/ 2147483647 h 639"/>
                <a:gd name="T28" fmla="*/ 2147483647 w 475"/>
                <a:gd name="T29" fmla="*/ 2147483647 h 639"/>
                <a:gd name="T30" fmla="*/ 2147483647 w 475"/>
                <a:gd name="T31" fmla="*/ 2147483647 h 639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75" h="639">
                  <a:moveTo>
                    <a:pt x="220" y="19"/>
                  </a:moveTo>
                  <a:cubicBezTo>
                    <a:pt x="290" y="0"/>
                    <a:pt x="365" y="0"/>
                    <a:pt x="434" y="20"/>
                  </a:cubicBezTo>
                  <a:cubicBezTo>
                    <a:pt x="449" y="24"/>
                    <a:pt x="462" y="30"/>
                    <a:pt x="475" y="37"/>
                  </a:cubicBezTo>
                  <a:cubicBezTo>
                    <a:pt x="475" y="83"/>
                    <a:pt x="475" y="129"/>
                    <a:pt x="475" y="175"/>
                  </a:cubicBezTo>
                  <a:cubicBezTo>
                    <a:pt x="428" y="139"/>
                    <a:pt x="370" y="117"/>
                    <a:pt x="310" y="124"/>
                  </a:cubicBezTo>
                  <a:cubicBezTo>
                    <a:pt x="264" y="129"/>
                    <a:pt x="219" y="153"/>
                    <a:pt x="191" y="191"/>
                  </a:cubicBezTo>
                  <a:cubicBezTo>
                    <a:pt x="155" y="238"/>
                    <a:pt x="146" y="300"/>
                    <a:pt x="153" y="358"/>
                  </a:cubicBezTo>
                  <a:cubicBezTo>
                    <a:pt x="157" y="403"/>
                    <a:pt x="176" y="447"/>
                    <a:pt x="211" y="477"/>
                  </a:cubicBezTo>
                  <a:cubicBezTo>
                    <a:pt x="247" y="510"/>
                    <a:pt x="298" y="521"/>
                    <a:pt x="346" y="517"/>
                  </a:cubicBezTo>
                  <a:cubicBezTo>
                    <a:pt x="393" y="512"/>
                    <a:pt x="437" y="492"/>
                    <a:pt x="475" y="464"/>
                  </a:cubicBezTo>
                  <a:cubicBezTo>
                    <a:pt x="475" y="508"/>
                    <a:pt x="475" y="551"/>
                    <a:pt x="475" y="595"/>
                  </a:cubicBezTo>
                  <a:cubicBezTo>
                    <a:pt x="416" y="630"/>
                    <a:pt x="346" y="639"/>
                    <a:pt x="278" y="636"/>
                  </a:cubicBezTo>
                  <a:cubicBezTo>
                    <a:pt x="209" y="632"/>
                    <a:pt x="141" y="606"/>
                    <a:pt x="91" y="557"/>
                  </a:cubicBezTo>
                  <a:cubicBezTo>
                    <a:pt x="36" y="505"/>
                    <a:pt x="7" y="430"/>
                    <a:pt x="4" y="356"/>
                  </a:cubicBezTo>
                  <a:cubicBezTo>
                    <a:pt x="0" y="278"/>
                    <a:pt x="16" y="197"/>
                    <a:pt x="60" y="132"/>
                  </a:cubicBezTo>
                  <a:cubicBezTo>
                    <a:pt x="98" y="77"/>
                    <a:pt x="156" y="38"/>
                    <a:pt x="220" y="19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4" name="Freeform 29"/>
            <p:cNvSpPr>
              <a:spLocks/>
            </p:cNvSpPr>
            <p:nvPr/>
          </p:nvSpPr>
          <p:spPr bwMode="auto">
            <a:xfrm>
              <a:off x="9969500" y="17084675"/>
              <a:ext cx="1579563" cy="2405063"/>
            </a:xfrm>
            <a:custGeom>
              <a:avLst/>
              <a:gdLst>
                <a:gd name="T0" fmla="*/ 2147483647 w 421"/>
                <a:gd name="T1" fmla="*/ 2147483647 h 640"/>
                <a:gd name="T2" fmla="*/ 2147483647 w 421"/>
                <a:gd name="T3" fmla="*/ 2147483647 h 640"/>
                <a:gd name="T4" fmla="*/ 2147483647 w 421"/>
                <a:gd name="T5" fmla="*/ 2147483647 h 640"/>
                <a:gd name="T6" fmla="*/ 2147483647 w 421"/>
                <a:gd name="T7" fmla="*/ 2147483647 h 640"/>
                <a:gd name="T8" fmla="*/ 2147483647 w 421"/>
                <a:gd name="T9" fmla="*/ 2147483647 h 640"/>
                <a:gd name="T10" fmla="*/ 2147483647 w 421"/>
                <a:gd name="T11" fmla="*/ 2147483647 h 640"/>
                <a:gd name="T12" fmla="*/ 2147483647 w 421"/>
                <a:gd name="T13" fmla="*/ 2147483647 h 640"/>
                <a:gd name="T14" fmla="*/ 2147483647 w 421"/>
                <a:gd name="T15" fmla="*/ 2147483647 h 640"/>
                <a:gd name="T16" fmla="*/ 2147483647 w 421"/>
                <a:gd name="T17" fmla="*/ 2147483647 h 640"/>
                <a:gd name="T18" fmla="*/ 2147483647 w 421"/>
                <a:gd name="T19" fmla="*/ 2147483647 h 640"/>
                <a:gd name="T20" fmla="*/ 2147483647 w 421"/>
                <a:gd name="T21" fmla="*/ 2147483647 h 640"/>
                <a:gd name="T22" fmla="*/ 2147483647 w 421"/>
                <a:gd name="T23" fmla="*/ 2147483647 h 640"/>
                <a:gd name="T24" fmla="*/ 2147483647 w 421"/>
                <a:gd name="T25" fmla="*/ 2147483647 h 640"/>
                <a:gd name="T26" fmla="*/ 2147483647 w 421"/>
                <a:gd name="T27" fmla="*/ 2147483647 h 640"/>
                <a:gd name="T28" fmla="*/ 2147483647 w 421"/>
                <a:gd name="T29" fmla="*/ 2147483647 h 640"/>
                <a:gd name="T30" fmla="*/ 2147483647 w 421"/>
                <a:gd name="T31" fmla="*/ 2147483647 h 640"/>
                <a:gd name="T32" fmla="*/ 2147483647 w 421"/>
                <a:gd name="T33" fmla="*/ 2147483647 h 640"/>
                <a:gd name="T34" fmla="*/ 2147483647 w 421"/>
                <a:gd name="T35" fmla="*/ 2147483647 h 640"/>
                <a:gd name="T36" fmla="*/ 2147483647 w 421"/>
                <a:gd name="T37" fmla="*/ 2147483647 h 640"/>
                <a:gd name="T38" fmla="*/ 2147483647 w 421"/>
                <a:gd name="T39" fmla="*/ 2147483647 h 64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421" h="640">
                  <a:moveTo>
                    <a:pt x="175" y="11"/>
                  </a:moveTo>
                  <a:cubicBezTo>
                    <a:pt x="241" y="0"/>
                    <a:pt x="311" y="8"/>
                    <a:pt x="374" y="32"/>
                  </a:cubicBezTo>
                  <a:cubicBezTo>
                    <a:pt x="374" y="76"/>
                    <a:pt x="374" y="120"/>
                    <a:pt x="374" y="164"/>
                  </a:cubicBezTo>
                  <a:cubicBezTo>
                    <a:pt x="330" y="134"/>
                    <a:pt x="276" y="118"/>
                    <a:pt x="223" y="120"/>
                  </a:cubicBezTo>
                  <a:cubicBezTo>
                    <a:pt x="196" y="121"/>
                    <a:pt x="166" y="132"/>
                    <a:pt x="154" y="158"/>
                  </a:cubicBezTo>
                  <a:cubicBezTo>
                    <a:pt x="144" y="183"/>
                    <a:pt x="151" y="216"/>
                    <a:pt x="175" y="231"/>
                  </a:cubicBezTo>
                  <a:cubicBezTo>
                    <a:pt x="216" y="259"/>
                    <a:pt x="264" y="270"/>
                    <a:pt x="307" y="295"/>
                  </a:cubicBezTo>
                  <a:cubicBezTo>
                    <a:pt x="340" y="314"/>
                    <a:pt x="372" y="338"/>
                    <a:pt x="389" y="373"/>
                  </a:cubicBezTo>
                  <a:cubicBezTo>
                    <a:pt x="421" y="439"/>
                    <a:pt x="408" y="527"/>
                    <a:pt x="352" y="576"/>
                  </a:cubicBezTo>
                  <a:cubicBezTo>
                    <a:pt x="299" y="626"/>
                    <a:pt x="222" y="640"/>
                    <a:pt x="151" y="637"/>
                  </a:cubicBezTo>
                  <a:cubicBezTo>
                    <a:pt x="101" y="634"/>
                    <a:pt x="51" y="624"/>
                    <a:pt x="5" y="603"/>
                  </a:cubicBezTo>
                  <a:cubicBezTo>
                    <a:pt x="5" y="557"/>
                    <a:pt x="5" y="510"/>
                    <a:pt x="5" y="464"/>
                  </a:cubicBezTo>
                  <a:cubicBezTo>
                    <a:pt x="44" y="492"/>
                    <a:pt x="89" y="512"/>
                    <a:pt x="136" y="520"/>
                  </a:cubicBezTo>
                  <a:cubicBezTo>
                    <a:pt x="169" y="526"/>
                    <a:pt x="205" y="526"/>
                    <a:pt x="235" y="511"/>
                  </a:cubicBezTo>
                  <a:cubicBezTo>
                    <a:pt x="265" y="497"/>
                    <a:pt x="270" y="455"/>
                    <a:pt x="252" y="429"/>
                  </a:cubicBezTo>
                  <a:cubicBezTo>
                    <a:pt x="236" y="410"/>
                    <a:pt x="212" y="399"/>
                    <a:pt x="190" y="388"/>
                  </a:cubicBezTo>
                  <a:cubicBezTo>
                    <a:pt x="147" y="369"/>
                    <a:pt x="103" y="353"/>
                    <a:pt x="65" y="325"/>
                  </a:cubicBezTo>
                  <a:cubicBezTo>
                    <a:pt x="39" y="304"/>
                    <a:pt x="19" y="275"/>
                    <a:pt x="11" y="243"/>
                  </a:cubicBezTo>
                  <a:cubicBezTo>
                    <a:pt x="0" y="195"/>
                    <a:pt x="4" y="141"/>
                    <a:pt x="31" y="99"/>
                  </a:cubicBezTo>
                  <a:cubicBezTo>
                    <a:pt x="63" y="51"/>
                    <a:pt x="118" y="21"/>
                    <a:pt x="175" y="1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5" name="Freeform 30"/>
            <p:cNvSpPr>
              <a:spLocks/>
            </p:cNvSpPr>
            <p:nvPr/>
          </p:nvSpPr>
          <p:spPr bwMode="auto">
            <a:xfrm>
              <a:off x="6075363" y="17100550"/>
              <a:ext cx="1312863" cy="2325688"/>
            </a:xfrm>
            <a:custGeom>
              <a:avLst/>
              <a:gdLst>
                <a:gd name="T0" fmla="*/ 2147483647 w 350"/>
                <a:gd name="T1" fmla="*/ 2147483647 h 619"/>
                <a:gd name="T2" fmla="*/ 2147483647 w 350"/>
                <a:gd name="T3" fmla="*/ 2147483647 h 619"/>
                <a:gd name="T4" fmla="*/ 2147483647 w 350"/>
                <a:gd name="T5" fmla="*/ 2147483647 h 619"/>
                <a:gd name="T6" fmla="*/ 2147483647 w 350"/>
                <a:gd name="T7" fmla="*/ 2147483647 h 619"/>
                <a:gd name="T8" fmla="*/ 2147483647 w 350"/>
                <a:gd name="T9" fmla="*/ 2147483647 h 619"/>
                <a:gd name="T10" fmla="*/ 2147483647 w 350"/>
                <a:gd name="T11" fmla="*/ 2147483647 h 619"/>
                <a:gd name="T12" fmla="*/ 2147483647 w 350"/>
                <a:gd name="T13" fmla="*/ 2147483647 h 619"/>
                <a:gd name="T14" fmla="*/ 0 w 350"/>
                <a:gd name="T15" fmla="*/ 2147483647 h 619"/>
                <a:gd name="T16" fmla="*/ 0 w 350"/>
                <a:gd name="T17" fmla="*/ 2147483647 h 619"/>
                <a:gd name="T18" fmla="*/ 2147483647 w 350"/>
                <a:gd name="T19" fmla="*/ 2147483647 h 619"/>
                <a:gd name="T20" fmla="*/ 2147483647 w 350"/>
                <a:gd name="T21" fmla="*/ 2147483647 h 619"/>
                <a:gd name="T22" fmla="*/ 2147483647 w 350"/>
                <a:gd name="T23" fmla="*/ 2147483647 h 6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350" h="619">
                  <a:moveTo>
                    <a:pt x="216" y="26"/>
                  </a:moveTo>
                  <a:cubicBezTo>
                    <a:pt x="256" y="2"/>
                    <a:pt x="307" y="0"/>
                    <a:pt x="350" y="15"/>
                  </a:cubicBezTo>
                  <a:cubicBezTo>
                    <a:pt x="350" y="63"/>
                    <a:pt x="350" y="111"/>
                    <a:pt x="350" y="159"/>
                  </a:cubicBezTo>
                  <a:cubicBezTo>
                    <a:pt x="322" y="141"/>
                    <a:pt x="286" y="133"/>
                    <a:pt x="253" y="136"/>
                  </a:cubicBezTo>
                  <a:cubicBezTo>
                    <a:pt x="212" y="141"/>
                    <a:pt x="179" y="172"/>
                    <a:pt x="163" y="208"/>
                  </a:cubicBezTo>
                  <a:cubicBezTo>
                    <a:pt x="144" y="246"/>
                    <a:pt x="141" y="289"/>
                    <a:pt x="142" y="331"/>
                  </a:cubicBezTo>
                  <a:cubicBezTo>
                    <a:pt x="142" y="427"/>
                    <a:pt x="142" y="523"/>
                    <a:pt x="142" y="619"/>
                  </a:cubicBezTo>
                  <a:cubicBezTo>
                    <a:pt x="95" y="619"/>
                    <a:pt x="47" y="619"/>
                    <a:pt x="0" y="619"/>
                  </a:cubicBezTo>
                  <a:cubicBezTo>
                    <a:pt x="0" y="418"/>
                    <a:pt x="0" y="218"/>
                    <a:pt x="0" y="17"/>
                  </a:cubicBezTo>
                  <a:cubicBezTo>
                    <a:pt x="47" y="17"/>
                    <a:pt x="95" y="17"/>
                    <a:pt x="142" y="17"/>
                  </a:cubicBezTo>
                  <a:cubicBezTo>
                    <a:pt x="142" y="52"/>
                    <a:pt x="142" y="86"/>
                    <a:pt x="142" y="121"/>
                  </a:cubicBezTo>
                  <a:cubicBezTo>
                    <a:pt x="157" y="83"/>
                    <a:pt x="180" y="47"/>
                    <a:pt x="216" y="26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6" name="Freeform 31"/>
            <p:cNvSpPr>
              <a:spLocks/>
            </p:cNvSpPr>
            <p:nvPr/>
          </p:nvSpPr>
          <p:spPr bwMode="auto">
            <a:xfrm>
              <a:off x="3009900" y="17159288"/>
              <a:ext cx="536575" cy="2266950"/>
            </a:xfrm>
            <a:custGeom>
              <a:avLst/>
              <a:gdLst>
                <a:gd name="T0" fmla="*/ 0 w 143"/>
                <a:gd name="T1" fmla="*/ 2147483647 h 603"/>
                <a:gd name="T2" fmla="*/ 2147483647 w 143"/>
                <a:gd name="T3" fmla="*/ 2147483647 h 603"/>
                <a:gd name="T4" fmla="*/ 2147483647 w 143"/>
                <a:gd name="T5" fmla="*/ 2147483647 h 603"/>
                <a:gd name="T6" fmla="*/ 0 w 143"/>
                <a:gd name="T7" fmla="*/ 2147483647 h 603"/>
                <a:gd name="T8" fmla="*/ 0 w 143"/>
                <a:gd name="T9" fmla="*/ 2147483647 h 60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43" h="603">
                  <a:moveTo>
                    <a:pt x="0" y="1"/>
                  </a:moveTo>
                  <a:cubicBezTo>
                    <a:pt x="48" y="1"/>
                    <a:pt x="95" y="0"/>
                    <a:pt x="143" y="1"/>
                  </a:cubicBezTo>
                  <a:cubicBezTo>
                    <a:pt x="143" y="202"/>
                    <a:pt x="143" y="402"/>
                    <a:pt x="143" y="603"/>
                  </a:cubicBezTo>
                  <a:cubicBezTo>
                    <a:pt x="95" y="603"/>
                    <a:pt x="48" y="603"/>
                    <a:pt x="0" y="603"/>
                  </a:cubicBezTo>
                  <a:cubicBezTo>
                    <a:pt x="0" y="402"/>
                    <a:pt x="0" y="202"/>
                    <a:pt x="0" y="1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7" name="Freeform 32"/>
            <p:cNvSpPr>
              <a:spLocks noEditPoints="1"/>
            </p:cNvSpPr>
            <p:nvPr/>
          </p:nvSpPr>
          <p:spPr bwMode="auto">
            <a:xfrm>
              <a:off x="7402513" y="17087850"/>
              <a:ext cx="2349500" cy="2401888"/>
            </a:xfrm>
            <a:custGeom>
              <a:avLst/>
              <a:gdLst>
                <a:gd name="T0" fmla="*/ 2147483647 w 626"/>
                <a:gd name="T1" fmla="*/ 2147483647 h 639"/>
                <a:gd name="T2" fmla="*/ 2147483647 w 626"/>
                <a:gd name="T3" fmla="*/ 2147483647 h 639"/>
                <a:gd name="T4" fmla="*/ 2147483647 w 626"/>
                <a:gd name="T5" fmla="*/ 2147483647 h 639"/>
                <a:gd name="T6" fmla="*/ 2147483647 w 626"/>
                <a:gd name="T7" fmla="*/ 2147483647 h 639"/>
                <a:gd name="T8" fmla="*/ 2147483647 w 626"/>
                <a:gd name="T9" fmla="*/ 2147483647 h 639"/>
                <a:gd name="T10" fmla="*/ 2147483647 w 626"/>
                <a:gd name="T11" fmla="*/ 2147483647 h 639"/>
                <a:gd name="T12" fmla="*/ 2147483647 w 626"/>
                <a:gd name="T13" fmla="*/ 2147483647 h 639"/>
                <a:gd name="T14" fmla="*/ 2147483647 w 626"/>
                <a:gd name="T15" fmla="*/ 2147483647 h 639"/>
                <a:gd name="T16" fmla="*/ 2147483647 w 626"/>
                <a:gd name="T17" fmla="*/ 2147483647 h 639"/>
                <a:gd name="T18" fmla="*/ 2147483647 w 626"/>
                <a:gd name="T19" fmla="*/ 2147483647 h 639"/>
                <a:gd name="T20" fmla="*/ 2147483647 w 626"/>
                <a:gd name="T21" fmla="*/ 2147483647 h 639"/>
                <a:gd name="T22" fmla="*/ 2147483647 w 626"/>
                <a:gd name="T23" fmla="*/ 2147483647 h 639"/>
                <a:gd name="T24" fmla="*/ 2147483647 w 626"/>
                <a:gd name="T25" fmla="*/ 2147483647 h 639"/>
                <a:gd name="T26" fmla="*/ 2147483647 w 626"/>
                <a:gd name="T27" fmla="*/ 2147483647 h 639"/>
                <a:gd name="T28" fmla="*/ 2147483647 w 626"/>
                <a:gd name="T29" fmla="*/ 2147483647 h 639"/>
                <a:gd name="T30" fmla="*/ 2147483647 w 626"/>
                <a:gd name="T31" fmla="*/ 2147483647 h 639"/>
                <a:gd name="T32" fmla="*/ 2147483647 w 626"/>
                <a:gd name="T33" fmla="*/ 2147483647 h 639"/>
                <a:gd name="T34" fmla="*/ 2147483647 w 626"/>
                <a:gd name="T35" fmla="*/ 2147483647 h 639"/>
                <a:gd name="T36" fmla="*/ 2147483647 w 626"/>
                <a:gd name="T37" fmla="*/ 2147483647 h 639"/>
                <a:gd name="T38" fmla="*/ 2147483647 w 626"/>
                <a:gd name="T39" fmla="*/ 2147483647 h 639"/>
                <a:gd name="T40" fmla="*/ 2147483647 w 626"/>
                <a:gd name="T41" fmla="*/ 2147483647 h 6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626" h="639">
                  <a:moveTo>
                    <a:pt x="593" y="161"/>
                  </a:moveTo>
                  <a:cubicBezTo>
                    <a:pt x="568" y="105"/>
                    <a:pt x="523" y="58"/>
                    <a:pt x="467" y="33"/>
                  </a:cubicBezTo>
                  <a:cubicBezTo>
                    <a:pt x="403" y="4"/>
                    <a:pt x="330" y="0"/>
                    <a:pt x="261" y="9"/>
                  </a:cubicBezTo>
                  <a:cubicBezTo>
                    <a:pt x="189" y="18"/>
                    <a:pt x="118" y="52"/>
                    <a:pt x="72" y="110"/>
                  </a:cubicBezTo>
                  <a:cubicBezTo>
                    <a:pt x="30" y="162"/>
                    <a:pt x="9" y="228"/>
                    <a:pt x="5" y="294"/>
                  </a:cubicBezTo>
                  <a:cubicBezTo>
                    <a:pt x="0" y="372"/>
                    <a:pt x="12" y="454"/>
                    <a:pt x="58" y="519"/>
                  </a:cubicBezTo>
                  <a:cubicBezTo>
                    <a:pt x="97" y="575"/>
                    <a:pt x="158" y="613"/>
                    <a:pt x="224" y="628"/>
                  </a:cubicBezTo>
                  <a:cubicBezTo>
                    <a:pt x="280" y="639"/>
                    <a:pt x="338" y="639"/>
                    <a:pt x="393" y="628"/>
                  </a:cubicBezTo>
                  <a:cubicBezTo>
                    <a:pt x="458" y="614"/>
                    <a:pt x="518" y="579"/>
                    <a:pt x="558" y="526"/>
                  </a:cubicBezTo>
                  <a:cubicBezTo>
                    <a:pt x="598" y="476"/>
                    <a:pt x="617" y="413"/>
                    <a:pt x="622" y="350"/>
                  </a:cubicBezTo>
                  <a:cubicBezTo>
                    <a:pt x="626" y="286"/>
                    <a:pt x="620" y="220"/>
                    <a:pt x="593" y="161"/>
                  </a:cubicBezTo>
                  <a:close/>
                  <a:moveTo>
                    <a:pt x="454" y="437"/>
                  </a:moveTo>
                  <a:cubicBezTo>
                    <a:pt x="440" y="468"/>
                    <a:pt x="415" y="494"/>
                    <a:pt x="383" y="506"/>
                  </a:cubicBezTo>
                  <a:cubicBezTo>
                    <a:pt x="346" y="521"/>
                    <a:pt x="304" y="521"/>
                    <a:pt x="266" y="512"/>
                  </a:cubicBezTo>
                  <a:cubicBezTo>
                    <a:pt x="227" y="501"/>
                    <a:pt x="194" y="473"/>
                    <a:pt x="176" y="437"/>
                  </a:cubicBezTo>
                  <a:cubicBezTo>
                    <a:pt x="152" y="391"/>
                    <a:pt x="149" y="337"/>
                    <a:pt x="154" y="286"/>
                  </a:cubicBezTo>
                  <a:cubicBezTo>
                    <a:pt x="158" y="240"/>
                    <a:pt x="174" y="193"/>
                    <a:pt x="209" y="161"/>
                  </a:cubicBezTo>
                  <a:cubicBezTo>
                    <a:pt x="235" y="137"/>
                    <a:pt x="270" y="125"/>
                    <a:pt x="304" y="123"/>
                  </a:cubicBezTo>
                  <a:cubicBezTo>
                    <a:pt x="347" y="121"/>
                    <a:pt x="393" y="133"/>
                    <a:pt x="425" y="164"/>
                  </a:cubicBezTo>
                  <a:cubicBezTo>
                    <a:pt x="458" y="197"/>
                    <a:pt x="471" y="244"/>
                    <a:pt x="474" y="290"/>
                  </a:cubicBezTo>
                  <a:cubicBezTo>
                    <a:pt x="477" y="339"/>
                    <a:pt x="475" y="391"/>
                    <a:pt x="454" y="43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8" name="Freeform 33"/>
            <p:cNvSpPr>
              <a:spLocks noEditPoints="1"/>
            </p:cNvSpPr>
            <p:nvPr/>
          </p:nvSpPr>
          <p:spPr bwMode="auto">
            <a:xfrm>
              <a:off x="11703050" y="17087850"/>
              <a:ext cx="2339975" cy="2409825"/>
            </a:xfrm>
            <a:custGeom>
              <a:avLst/>
              <a:gdLst>
                <a:gd name="T0" fmla="*/ 2147483647 w 624"/>
                <a:gd name="T1" fmla="*/ 2147483647 h 641"/>
                <a:gd name="T2" fmla="*/ 2147483647 w 624"/>
                <a:gd name="T3" fmla="*/ 2147483647 h 641"/>
                <a:gd name="T4" fmla="*/ 2147483647 w 624"/>
                <a:gd name="T5" fmla="*/ 2147483647 h 641"/>
                <a:gd name="T6" fmla="*/ 2147483647 w 624"/>
                <a:gd name="T7" fmla="*/ 2147483647 h 641"/>
                <a:gd name="T8" fmla="*/ 2147483647 w 624"/>
                <a:gd name="T9" fmla="*/ 2147483647 h 641"/>
                <a:gd name="T10" fmla="*/ 2147483647 w 624"/>
                <a:gd name="T11" fmla="*/ 2147483647 h 641"/>
                <a:gd name="T12" fmla="*/ 2147483647 w 624"/>
                <a:gd name="T13" fmla="*/ 2147483647 h 641"/>
                <a:gd name="T14" fmla="*/ 2147483647 w 624"/>
                <a:gd name="T15" fmla="*/ 2147483647 h 641"/>
                <a:gd name="T16" fmla="*/ 2147483647 w 624"/>
                <a:gd name="T17" fmla="*/ 2147483647 h 641"/>
                <a:gd name="T18" fmla="*/ 2147483647 w 624"/>
                <a:gd name="T19" fmla="*/ 2147483647 h 641"/>
                <a:gd name="T20" fmla="*/ 2147483647 w 624"/>
                <a:gd name="T21" fmla="*/ 2147483647 h 641"/>
                <a:gd name="T22" fmla="*/ 2147483647 w 624"/>
                <a:gd name="T23" fmla="*/ 2147483647 h 641"/>
                <a:gd name="T24" fmla="*/ 2147483647 w 624"/>
                <a:gd name="T25" fmla="*/ 2147483647 h 641"/>
                <a:gd name="T26" fmla="*/ 2147483647 w 624"/>
                <a:gd name="T27" fmla="*/ 2147483647 h 641"/>
                <a:gd name="T28" fmla="*/ 2147483647 w 624"/>
                <a:gd name="T29" fmla="*/ 2147483647 h 641"/>
                <a:gd name="T30" fmla="*/ 2147483647 w 624"/>
                <a:gd name="T31" fmla="*/ 2147483647 h 641"/>
                <a:gd name="T32" fmla="*/ 2147483647 w 624"/>
                <a:gd name="T33" fmla="*/ 2147483647 h 641"/>
                <a:gd name="T34" fmla="*/ 2147483647 w 624"/>
                <a:gd name="T35" fmla="*/ 2147483647 h 641"/>
                <a:gd name="T36" fmla="*/ 2147483647 w 624"/>
                <a:gd name="T37" fmla="*/ 2147483647 h 641"/>
                <a:gd name="T38" fmla="*/ 2147483647 w 624"/>
                <a:gd name="T39" fmla="*/ 2147483647 h 641"/>
                <a:gd name="T40" fmla="*/ 2147483647 w 624"/>
                <a:gd name="T41" fmla="*/ 2147483647 h 641"/>
                <a:gd name="T42" fmla="*/ 2147483647 w 624"/>
                <a:gd name="T43" fmla="*/ 2147483647 h 64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624" h="641">
                  <a:moveTo>
                    <a:pt x="601" y="178"/>
                  </a:moveTo>
                  <a:cubicBezTo>
                    <a:pt x="579" y="118"/>
                    <a:pt x="534" y="66"/>
                    <a:pt x="477" y="38"/>
                  </a:cubicBezTo>
                  <a:cubicBezTo>
                    <a:pt x="411" y="5"/>
                    <a:pt x="335" y="0"/>
                    <a:pt x="263" y="9"/>
                  </a:cubicBezTo>
                  <a:cubicBezTo>
                    <a:pt x="205" y="16"/>
                    <a:pt x="148" y="38"/>
                    <a:pt x="104" y="77"/>
                  </a:cubicBezTo>
                  <a:cubicBezTo>
                    <a:pt x="50" y="124"/>
                    <a:pt x="18" y="192"/>
                    <a:pt x="9" y="262"/>
                  </a:cubicBezTo>
                  <a:cubicBezTo>
                    <a:pt x="0" y="332"/>
                    <a:pt x="3" y="406"/>
                    <a:pt x="32" y="471"/>
                  </a:cubicBezTo>
                  <a:cubicBezTo>
                    <a:pt x="59" y="535"/>
                    <a:pt x="113" y="588"/>
                    <a:pt x="178" y="613"/>
                  </a:cubicBezTo>
                  <a:cubicBezTo>
                    <a:pt x="242" y="638"/>
                    <a:pt x="313" y="641"/>
                    <a:pt x="381" y="630"/>
                  </a:cubicBezTo>
                  <a:cubicBezTo>
                    <a:pt x="450" y="619"/>
                    <a:pt x="515" y="583"/>
                    <a:pt x="558" y="527"/>
                  </a:cubicBezTo>
                  <a:cubicBezTo>
                    <a:pt x="604" y="469"/>
                    <a:pt x="623" y="394"/>
                    <a:pt x="623" y="322"/>
                  </a:cubicBezTo>
                  <a:cubicBezTo>
                    <a:pt x="624" y="273"/>
                    <a:pt x="618" y="224"/>
                    <a:pt x="601" y="178"/>
                  </a:cubicBezTo>
                  <a:close/>
                  <a:moveTo>
                    <a:pt x="471" y="382"/>
                  </a:moveTo>
                  <a:cubicBezTo>
                    <a:pt x="465" y="414"/>
                    <a:pt x="454" y="445"/>
                    <a:pt x="434" y="470"/>
                  </a:cubicBezTo>
                  <a:cubicBezTo>
                    <a:pt x="413" y="496"/>
                    <a:pt x="382" y="511"/>
                    <a:pt x="349" y="516"/>
                  </a:cubicBezTo>
                  <a:cubicBezTo>
                    <a:pt x="315" y="521"/>
                    <a:pt x="279" y="518"/>
                    <a:pt x="246" y="504"/>
                  </a:cubicBezTo>
                  <a:cubicBezTo>
                    <a:pt x="212" y="490"/>
                    <a:pt x="185" y="460"/>
                    <a:pt x="170" y="425"/>
                  </a:cubicBezTo>
                  <a:cubicBezTo>
                    <a:pt x="153" y="384"/>
                    <a:pt x="150" y="338"/>
                    <a:pt x="153" y="294"/>
                  </a:cubicBezTo>
                  <a:cubicBezTo>
                    <a:pt x="157" y="251"/>
                    <a:pt x="169" y="207"/>
                    <a:pt x="197" y="174"/>
                  </a:cubicBezTo>
                  <a:cubicBezTo>
                    <a:pt x="223" y="143"/>
                    <a:pt x="262" y="126"/>
                    <a:pt x="302" y="123"/>
                  </a:cubicBezTo>
                  <a:cubicBezTo>
                    <a:pt x="343" y="121"/>
                    <a:pt x="386" y="130"/>
                    <a:pt x="417" y="158"/>
                  </a:cubicBezTo>
                  <a:cubicBezTo>
                    <a:pt x="446" y="181"/>
                    <a:pt x="462" y="217"/>
                    <a:pt x="470" y="253"/>
                  </a:cubicBezTo>
                  <a:cubicBezTo>
                    <a:pt x="478" y="296"/>
                    <a:pt x="478" y="339"/>
                    <a:pt x="471" y="382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99" name="Freeform 34"/>
            <p:cNvSpPr>
              <a:spLocks/>
            </p:cNvSpPr>
            <p:nvPr/>
          </p:nvSpPr>
          <p:spPr bwMode="auto">
            <a:xfrm>
              <a:off x="14089063" y="16006763"/>
              <a:ext cx="2779713" cy="3479800"/>
            </a:xfrm>
            <a:custGeom>
              <a:avLst/>
              <a:gdLst>
                <a:gd name="T0" fmla="*/ 2147483647 w 741"/>
                <a:gd name="T1" fmla="*/ 2147483647 h 926"/>
                <a:gd name="T2" fmla="*/ 2147483647 w 741"/>
                <a:gd name="T3" fmla="*/ 2147483647 h 926"/>
                <a:gd name="T4" fmla="*/ 2147483647 w 741"/>
                <a:gd name="T5" fmla="*/ 2147483647 h 926"/>
                <a:gd name="T6" fmla="*/ 2147483647 w 741"/>
                <a:gd name="T7" fmla="*/ 2147483647 h 926"/>
                <a:gd name="T8" fmla="*/ 2147483647 w 741"/>
                <a:gd name="T9" fmla="*/ 2147483647 h 926"/>
                <a:gd name="T10" fmla="*/ 2147483647 w 741"/>
                <a:gd name="T11" fmla="*/ 2147483647 h 926"/>
                <a:gd name="T12" fmla="*/ 2147483647 w 741"/>
                <a:gd name="T13" fmla="*/ 2147483647 h 926"/>
                <a:gd name="T14" fmla="*/ 2147483647 w 741"/>
                <a:gd name="T15" fmla="*/ 2147483647 h 926"/>
                <a:gd name="T16" fmla="*/ 2147483647 w 741"/>
                <a:gd name="T17" fmla="*/ 2147483647 h 926"/>
                <a:gd name="T18" fmla="*/ 2147483647 w 741"/>
                <a:gd name="T19" fmla="*/ 2147483647 h 926"/>
                <a:gd name="T20" fmla="*/ 2147483647 w 741"/>
                <a:gd name="T21" fmla="*/ 2147483647 h 926"/>
                <a:gd name="T22" fmla="*/ 2147483647 w 741"/>
                <a:gd name="T23" fmla="*/ 2147483647 h 926"/>
                <a:gd name="T24" fmla="*/ 2147483647 w 741"/>
                <a:gd name="T25" fmla="*/ 2147483647 h 926"/>
                <a:gd name="T26" fmla="*/ 2147483647 w 741"/>
                <a:gd name="T27" fmla="*/ 2147483647 h 926"/>
                <a:gd name="T28" fmla="*/ 0 w 741"/>
                <a:gd name="T29" fmla="*/ 2147483647 h 926"/>
                <a:gd name="T30" fmla="*/ 0 w 741"/>
                <a:gd name="T31" fmla="*/ 2147483647 h 926"/>
                <a:gd name="T32" fmla="*/ 2147483647 w 741"/>
                <a:gd name="T33" fmla="*/ 2147483647 h 926"/>
                <a:gd name="T34" fmla="*/ 2147483647 w 741"/>
                <a:gd name="T35" fmla="*/ 2147483647 h 926"/>
                <a:gd name="T36" fmla="*/ 2147483647 w 741"/>
                <a:gd name="T37" fmla="*/ 2147483647 h 926"/>
                <a:gd name="T38" fmla="*/ 2147483647 w 741"/>
                <a:gd name="T39" fmla="*/ 2147483647 h 926"/>
                <a:gd name="T40" fmla="*/ 2147483647 w 741"/>
                <a:gd name="T41" fmla="*/ 2147483647 h 926"/>
                <a:gd name="T42" fmla="*/ 2147483647 w 741"/>
                <a:gd name="T43" fmla="*/ 2147483647 h 926"/>
                <a:gd name="T44" fmla="*/ 2147483647 w 741"/>
                <a:gd name="T45" fmla="*/ 2147483647 h 926"/>
                <a:gd name="T46" fmla="*/ 2147483647 w 741"/>
                <a:gd name="T47" fmla="*/ 2147483647 h 926"/>
                <a:gd name="T48" fmla="*/ 2147483647 w 741"/>
                <a:gd name="T49" fmla="*/ 2147483647 h 926"/>
                <a:gd name="T50" fmla="*/ 2147483647 w 741"/>
                <a:gd name="T51" fmla="*/ 2147483647 h 926"/>
                <a:gd name="T52" fmla="*/ 2147483647 w 741"/>
                <a:gd name="T53" fmla="*/ 2147483647 h 926"/>
                <a:gd name="T54" fmla="*/ 2147483647 w 741"/>
                <a:gd name="T55" fmla="*/ 2147483647 h 926"/>
                <a:gd name="T56" fmla="*/ 2147483647 w 741"/>
                <a:gd name="T57" fmla="*/ 2147483647 h 926"/>
                <a:gd name="T58" fmla="*/ 2147483647 w 741"/>
                <a:gd name="T59" fmla="*/ 2147483647 h 926"/>
                <a:gd name="T60" fmla="*/ 2147483647 w 741"/>
                <a:gd name="T61" fmla="*/ 2147483647 h 92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741" h="926">
                  <a:moveTo>
                    <a:pt x="741" y="425"/>
                  </a:moveTo>
                  <a:cubicBezTo>
                    <a:pt x="741" y="308"/>
                    <a:pt x="741" y="308"/>
                    <a:pt x="741" y="308"/>
                  </a:cubicBezTo>
                  <a:cubicBezTo>
                    <a:pt x="693" y="308"/>
                    <a:pt x="646" y="308"/>
                    <a:pt x="598" y="308"/>
                  </a:cubicBezTo>
                  <a:cubicBezTo>
                    <a:pt x="597" y="248"/>
                    <a:pt x="598" y="188"/>
                    <a:pt x="598" y="128"/>
                  </a:cubicBezTo>
                  <a:cubicBezTo>
                    <a:pt x="550" y="142"/>
                    <a:pt x="503" y="158"/>
                    <a:pt x="455" y="171"/>
                  </a:cubicBezTo>
                  <a:cubicBezTo>
                    <a:pt x="454" y="217"/>
                    <a:pt x="455" y="262"/>
                    <a:pt x="455" y="308"/>
                  </a:cubicBezTo>
                  <a:cubicBezTo>
                    <a:pt x="385" y="308"/>
                    <a:pt x="314" y="308"/>
                    <a:pt x="244" y="308"/>
                  </a:cubicBezTo>
                  <a:cubicBezTo>
                    <a:pt x="245" y="272"/>
                    <a:pt x="242" y="236"/>
                    <a:pt x="247" y="200"/>
                  </a:cubicBezTo>
                  <a:cubicBezTo>
                    <a:pt x="251" y="172"/>
                    <a:pt x="267" y="144"/>
                    <a:pt x="295" y="133"/>
                  </a:cubicBezTo>
                  <a:cubicBezTo>
                    <a:pt x="329" y="119"/>
                    <a:pt x="368" y="128"/>
                    <a:pt x="401" y="143"/>
                  </a:cubicBezTo>
                  <a:cubicBezTo>
                    <a:pt x="401" y="101"/>
                    <a:pt x="401" y="60"/>
                    <a:pt x="401" y="19"/>
                  </a:cubicBezTo>
                  <a:cubicBezTo>
                    <a:pt x="332" y="0"/>
                    <a:pt x="252" y="4"/>
                    <a:pt x="191" y="44"/>
                  </a:cubicBezTo>
                  <a:cubicBezTo>
                    <a:pt x="151" y="69"/>
                    <a:pt x="122" y="110"/>
                    <a:pt x="110" y="155"/>
                  </a:cubicBezTo>
                  <a:cubicBezTo>
                    <a:pt x="94" y="204"/>
                    <a:pt x="102" y="257"/>
                    <a:pt x="100" y="308"/>
                  </a:cubicBezTo>
                  <a:cubicBezTo>
                    <a:pt x="66" y="308"/>
                    <a:pt x="33" y="308"/>
                    <a:pt x="0" y="308"/>
                  </a:cubicBezTo>
                  <a:cubicBezTo>
                    <a:pt x="0" y="347"/>
                    <a:pt x="0" y="385"/>
                    <a:pt x="0" y="424"/>
                  </a:cubicBezTo>
                  <a:cubicBezTo>
                    <a:pt x="33" y="424"/>
                    <a:pt x="67" y="424"/>
                    <a:pt x="100" y="424"/>
                  </a:cubicBezTo>
                  <a:cubicBezTo>
                    <a:pt x="100" y="586"/>
                    <a:pt x="100" y="748"/>
                    <a:pt x="100" y="910"/>
                  </a:cubicBezTo>
                  <a:cubicBezTo>
                    <a:pt x="148" y="910"/>
                    <a:pt x="196" y="910"/>
                    <a:pt x="244" y="910"/>
                  </a:cubicBezTo>
                  <a:cubicBezTo>
                    <a:pt x="244" y="748"/>
                    <a:pt x="244" y="586"/>
                    <a:pt x="244" y="424"/>
                  </a:cubicBezTo>
                  <a:cubicBezTo>
                    <a:pt x="314" y="424"/>
                    <a:pt x="385" y="424"/>
                    <a:pt x="455" y="424"/>
                  </a:cubicBezTo>
                  <a:cubicBezTo>
                    <a:pt x="455" y="527"/>
                    <a:pt x="455" y="631"/>
                    <a:pt x="455" y="734"/>
                  </a:cubicBezTo>
                  <a:cubicBezTo>
                    <a:pt x="456" y="782"/>
                    <a:pt x="464" y="833"/>
                    <a:pt x="496" y="871"/>
                  </a:cubicBezTo>
                  <a:cubicBezTo>
                    <a:pt x="523" y="905"/>
                    <a:pt x="567" y="920"/>
                    <a:pt x="609" y="923"/>
                  </a:cubicBezTo>
                  <a:cubicBezTo>
                    <a:pt x="654" y="926"/>
                    <a:pt x="700" y="921"/>
                    <a:pt x="741" y="903"/>
                  </a:cubicBezTo>
                  <a:cubicBezTo>
                    <a:pt x="741" y="785"/>
                    <a:pt x="741" y="785"/>
                    <a:pt x="741" y="785"/>
                  </a:cubicBezTo>
                  <a:cubicBezTo>
                    <a:pt x="709" y="806"/>
                    <a:pt x="666" y="814"/>
                    <a:pt x="631" y="795"/>
                  </a:cubicBezTo>
                  <a:cubicBezTo>
                    <a:pt x="611" y="784"/>
                    <a:pt x="603" y="760"/>
                    <a:pt x="600" y="738"/>
                  </a:cubicBezTo>
                  <a:cubicBezTo>
                    <a:pt x="596" y="701"/>
                    <a:pt x="599" y="663"/>
                    <a:pt x="598" y="626"/>
                  </a:cubicBezTo>
                  <a:cubicBezTo>
                    <a:pt x="598" y="559"/>
                    <a:pt x="598" y="491"/>
                    <a:pt x="598" y="424"/>
                  </a:cubicBezTo>
                  <a:cubicBezTo>
                    <a:pt x="646" y="424"/>
                    <a:pt x="693" y="423"/>
                    <a:pt x="741" y="425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0" name="Freeform 35"/>
            <p:cNvSpPr>
              <a:spLocks/>
            </p:cNvSpPr>
            <p:nvPr/>
          </p:nvSpPr>
          <p:spPr bwMode="auto">
            <a:xfrm>
              <a:off x="-7727950" y="17975263"/>
              <a:ext cx="2498725" cy="2501900"/>
            </a:xfrm>
            <a:custGeom>
              <a:avLst/>
              <a:gdLst>
                <a:gd name="T0" fmla="*/ 0 w 666"/>
                <a:gd name="T1" fmla="*/ 0 h 666"/>
                <a:gd name="T2" fmla="*/ 2147483647 w 666"/>
                <a:gd name="T3" fmla="*/ 0 h 666"/>
                <a:gd name="T4" fmla="*/ 2147483647 w 666"/>
                <a:gd name="T5" fmla="*/ 2147483647 h 666"/>
                <a:gd name="T6" fmla="*/ 0 w 666"/>
                <a:gd name="T7" fmla="*/ 2147483647 h 666"/>
                <a:gd name="T8" fmla="*/ 0 w 666"/>
                <a:gd name="T9" fmla="*/ 0 h 6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6" h="666">
                  <a:moveTo>
                    <a:pt x="0" y="0"/>
                  </a:moveTo>
                  <a:cubicBezTo>
                    <a:pt x="222" y="0"/>
                    <a:pt x="444" y="0"/>
                    <a:pt x="666" y="0"/>
                  </a:cubicBezTo>
                  <a:cubicBezTo>
                    <a:pt x="666" y="222"/>
                    <a:pt x="666" y="444"/>
                    <a:pt x="666" y="666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701" name="Freeform 36"/>
            <p:cNvSpPr>
              <a:spLocks/>
            </p:cNvSpPr>
            <p:nvPr/>
          </p:nvSpPr>
          <p:spPr bwMode="auto">
            <a:xfrm>
              <a:off x="-4975225" y="17975263"/>
              <a:ext cx="2498725" cy="2501900"/>
            </a:xfrm>
            <a:custGeom>
              <a:avLst/>
              <a:gdLst>
                <a:gd name="T0" fmla="*/ 0 w 666"/>
                <a:gd name="T1" fmla="*/ 0 h 666"/>
                <a:gd name="T2" fmla="*/ 2147483647 w 666"/>
                <a:gd name="T3" fmla="*/ 0 h 666"/>
                <a:gd name="T4" fmla="*/ 2147483647 w 666"/>
                <a:gd name="T5" fmla="*/ 2147483647 h 666"/>
                <a:gd name="T6" fmla="*/ 0 w 666"/>
                <a:gd name="T7" fmla="*/ 2147483647 h 666"/>
                <a:gd name="T8" fmla="*/ 0 w 666"/>
                <a:gd name="T9" fmla="*/ 0 h 6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66" h="666">
                  <a:moveTo>
                    <a:pt x="0" y="0"/>
                  </a:moveTo>
                  <a:cubicBezTo>
                    <a:pt x="222" y="0"/>
                    <a:pt x="444" y="0"/>
                    <a:pt x="666" y="0"/>
                  </a:cubicBezTo>
                  <a:cubicBezTo>
                    <a:pt x="666" y="222"/>
                    <a:pt x="666" y="444"/>
                    <a:pt x="666" y="666"/>
                  </a:cubicBezTo>
                  <a:cubicBezTo>
                    <a:pt x="0" y="666"/>
                    <a:pt x="0" y="666"/>
                    <a:pt x="0" y="666"/>
                  </a:cubicBezTo>
                  <a:cubicBezTo>
                    <a:pt x="0" y="444"/>
                    <a:pt x="0" y="222"/>
                    <a:pt x="0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</p:grpSp>
      <p:sp>
        <p:nvSpPr>
          <p:cNvPr id="702" name="Rectangle 701"/>
          <p:cNvSpPr/>
          <p:nvPr/>
        </p:nvSpPr>
        <p:spPr>
          <a:xfrm>
            <a:off x="888335" y="2122271"/>
            <a:ext cx="193675" cy="160338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400" dirty="0"/>
              <a:t>DB</a:t>
            </a:r>
          </a:p>
        </p:txBody>
      </p:sp>
      <p:sp>
        <p:nvSpPr>
          <p:cNvPr id="703" name="Rectangle 702"/>
          <p:cNvSpPr/>
          <p:nvPr/>
        </p:nvSpPr>
        <p:spPr>
          <a:xfrm>
            <a:off x="2205960" y="2128621"/>
            <a:ext cx="192087" cy="160338"/>
          </a:xfrm>
          <a:prstGeom prst="rect">
            <a:avLst/>
          </a:prstGeom>
          <a:solidFill>
            <a:srgbClr val="36A4D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400" dirty="0"/>
              <a:t>DB</a:t>
            </a:r>
          </a:p>
        </p:txBody>
      </p:sp>
      <p:pic>
        <p:nvPicPr>
          <p:cNvPr id="704" name="Picture 54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10" y="2050834"/>
            <a:ext cx="358775" cy="103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5" name="Rectangle 704"/>
          <p:cNvSpPr/>
          <p:nvPr/>
        </p:nvSpPr>
        <p:spPr>
          <a:xfrm>
            <a:off x="1007397" y="2373096"/>
            <a:ext cx="193675" cy="16033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400" dirty="0"/>
              <a:t>Web</a:t>
            </a:r>
          </a:p>
        </p:txBody>
      </p:sp>
      <p:sp>
        <p:nvSpPr>
          <p:cNvPr id="706" name="Rectangle 705"/>
          <p:cNvSpPr/>
          <p:nvPr/>
        </p:nvSpPr>
        <p:spPr>
          <a:xfrm>
            <a:off x="1362997" y="2373096"/>
            <a:ext cx="193675" cy="16033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400" dirty="0"/>
              <a:t>Web</a:t>
            </a:r>
          </a:p>
        </p:txBody>
      </p:sp>
      <p:sp>
        <p:nvSpPr>
          <p:cNvPr id="707" name="Rectangle 706"/>
          <p:cNvSpPr/>
          <p:nvPr/>
        </p:nvSpPr>
        <p:spPr>
          <a:xfrm>
            <a:off x="1572547" y="2373096"/>
            <a:ext cx="192088" cy="16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5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400" dirty="0"/>
              <a:t>App</a:t>
            </a:r>
          </a:p>
        </p:txBody>
      </p:sp>
      <p:sp>
        <p:nvSpPr>
          <p:cNvPr id="708" name="Rectangle 707"/>
          <p:cNvSpPr/>
          <p:nvPr/>
        </p:nvSpPr>
        <p:spPr>
          <a:xfrm>
            <a:off x="1869410" y="2373096"/>
            <a:ext cx="192087" cy="160338"/>
          </a:xfrm>
          <a:prstGeom prst="rect">
            <a:avLst/>
          </a:prstGeom>
          <a:solidFill>
            <a:schemeClr val="accent4"/>
          </a:solidFill>
          <a:ln w="12700">
            <a:solidFill>
              <a:schemeClr val="accent4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400" dirty="0"/>
              <a:t>Web</a:t>
            </a:r>
          </a:p>
        </p:txBody>
      </p:sp>
      <p:sp>
        <p:nvSpPr>
          <p:cNvPr id="709" name="Rectangle 708"/>
          <p:cNvSpPr/>
          <p:nvPr/>
        </p:nvSpPr>
        <p:spPr>
          <a:xfrm>
            <a:off x="2078960" y="2373096"/>
            <a:ext cx="192087" cy="16033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5">
                <a:lumMod val="75000"/>
              </a:schemeClr>
            </a:solidFill>
            <a:prstDash val="sysDot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>
              <a:defRPr/>
            </a:pPr>
            <a:r>
              <a:rPr lang="en-US" sz="400" dirty="0"/>
              <a:t>App</a:t>
            </a:r>
          </a:p>
        </p:txBody>
      </p:sp>
      <p:sp>
        <p:nvSpPr>
          <p:cNvPr id="710" name="Rectangle 555"/>
          <p:cNvSpPr>
            <a:spLocks noChangeArrowheads="1"/>
          </p:cNvSpPr>
          <p:nvPr/>
        </p:nvSpPr>
        <p:spPr bwMode="auto">
          <a:xfrm>
            <a:off x="3261648" y="2887458"/>
            <a:ext cx="2781300" cy="1223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7" rIns="68555" bIns="34277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500" dirty="0"/>
              <a:t>Switches run in NX-OS mode</a:t>
            </a:r>
          </a:p>
          <a:p>
            <a:pPr algn="ctr"/>
            <a:endParaRPr lang="en-US" altLang="en-US" sz="1500" dirty="0"/>
          </a:p>
          <a:p>
            <a:pPr algn="ctr"/>
            <a:r>
              <a:rPr lang="en-US" altLang="en-US" sz="1500" b="1" dirty="0"/>
              <a:t>DCNM or NFM </a:t>
            </a:r>
            <a:r>
              <a:rPr lang="en-US" altLang="en-US" sz="1500" dirty="0"/>
              <a:t>for software overlay provisioning</a:t>
            </a:r>
          </a:p>
          <a:p>
            <a:pPr algn="ctr"/>
            <a:endParaRPr lang="en-US" altLang="en-US" sz="1500" dirty="0"/>
          </a:p>
        </p:txBody>
      </p:sp>
      <p:sp>
        <p:nvSpPr>
          <p:cNvPr id="711" name="TextBox 554"/>
          <p:cNvSpPr txBox="1">
            <a:spLocks noChangeArrowheads="1"/>
          </p:cNvSpPr>
          <p:nvPr/>
        </p:nvSpPr>
        <p:spPr bwMode="auto">
          <a:xfrm>
            <a:off x="6203815" y="2889582"/>
            <a:ext cx="2785534" cy="992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7" rIns="68555" bIns="34277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500"/>
              <a:t>Switches run in NX-OS mode</a:t>
            </a:r>
          </a:p>
          <a:p>
            <a:pPr algn="ctr"/>
            <a:endParaRPr lang="en-US" altLang="en-US" sz="1500"/>
          </a:p>
          <a:p>
            <a:pPr algn="ctr"/>
            <a:r>
              <a:rPr lang="en-US" altLang="en-US" sz="1500" b="1"/>
              <a:t>APIs or 3</a:t>
            </a:r>
            <a:r>
              <a:rPr lang="en-US" altLang="en-US" sz="1500" b="1" baseline="30000"/>
              <a:t>rd</a:t>
            </a:r>
            <a:r>
              <a:rPr lang="en-US" altLang="en-US" sz="1500" b="1"/>
              <a:t> party tools </a:t>
            </a:r>
            <a:r>
              <a:rPr lang="en-US" altLang="en-US" sz="1500"/>
              <a:t>used for network management</a:t>
            </a:r>
          </a:p>
        </p:txBody>
      </p:sp>
      <p:sp>
        <p:nvSpPr>
          <p:cNvPr id="712" name="Rectangle 556"/>
          <p:cNvSpPr>
            <a:spLocks noChangeArrowheads="1"/>
          </p:cNvSpPr>
          <p:nvPr/>
        </p:nvSpPr>
        <p:spPr bwMode="auto">
          <a:xfrm>
            <a:off x="167079" y="2885339"/>
            <a:ext cx="2965981" cy="168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7" rIns="68555" bIns="34277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500" dirty="0"/>
              <a:t>Switches run in ACI mode</a:t>
            </a:r>
          </a:p>
          <a:p>
            <a:pPr algn="ctr"/>
            <a:endParaRPr lang="en-US" altLang="en-US" sz="1500" dirty="0"/>
          </a:p>
          <a:p>
            <a:pPr algn="ctr"/>
            <a:r>
              <a:rPr lang="en-US" altLang="en-US" sz="1500" b="1" dirty="0"/>
              <a:t>APIC</a:t>
            </a:r>
            <a:r>
              <a:rPr lang="en-US" altLang="en-US" sz="1500" dirty="0"/>
              <a:t> for automation of overlay, underlay, policy model, hypervisor &amp; orchestrator integration, L4-7, WAN interconnect, and more </a:t>
            </a:r>
          </a:p>
        </p:txBody>
      </p:sp>
      <p:grpSp>
        <p:nvGrpSpPr>
          <p:cNvPr id="713" name="Group 184"/>
          <p:cNvGrpSpPr>
            <a:grpSpLocks/>
          </p:cNvGrpSpPr>
          <p:nvPr/>
        </p:nvGrpSpPr>
        <p:grpSpPr bwMode="auto">
          <a:xfrm>
            <a:off x="3950622" y="1411075"/>
            <a:ext cx="1438275" cy="655638"/>
            <a:chOff x="4884304" y="7854282"/>
            <a:chExt cx="2426523" cy="1316429"/>
          </a:xfrm>
        </p:grpSpPr>
        <p:grpSp>
          <p:nvGrpSpPr>
            <p:cNvPr id="714" name="Group 185"/>
            <p:cNvGrpSpPr>
              <a:grpSpLocks/>
            </p:cNvGrpSpPr>
            <p:nvPr/>
          </p:nvGrpSpPr>
          <p:grpSpPr bwMode="auto">
            <a:xfrm>
              <a:off x="5054967" y="8403337"/>
              <a:ext cx="2046832" cy="638387"/>
              <a:chOff x="1856748" y="4521199"/>
              <a:chExt cx="4949076" cy="323663"/>
            </a:xfrm>
          </p:grpSpPr>
          <p:cxnSp>
            <p:nvCxnSpPr>
              <p:cNvPr id="746" name="Straight Connector 745"/>
              <p:cNvCxnSpPr/>
              <p:nvPr/>
            </p:nvCxnSpPr>
            <p:spPr>
              <a:xfrm>
                <a:off x="2687467" y="4520789"/>
                <a:ext cx="161899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7" name="Straight Connector 746"/>
              <p:cNvCxnSpPr/>
              <p:nvPr/>
            </p:nvCxnSpPr>
            <p:spPr>
              <a:xfrm flipH="1">
                <a:off x="1858555" y="4520789"/>
                <a:ext cx="828912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8" name="Straight Connector 747"/>
              <p:cNvCxnSpPr/>
              <p:nvPr/>
            </p:nvCxnSpPr>
            <p:spPr>
              <a:xfrm>
                <a:off x="2687467" y="4520789"/>
                <a:ext cx="115270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9" name="Straight Connector 748"/>
              <p:cNvCxnSpPr/>
              <p:nvPr/>
            </p:nvCxnSpPr>
            <p:spPr>
              <a:xfrm>
                <a:off x="2687467" y="4520789"/>
                <a:ext cx="2137038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0" name="Straight Connector 749"/>
              <p:cNvCxnSpPr/>
              <p:nvPr/>
            </p:nvCxnSpPr>
            <p:spPr>
              <a:xfrm>
                <a:off x="2687467" y="4520789"/>
                <a:ext cx="3127849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1" name="Straight Connector 750"/>
              <p:cNvCxnSpPr/>
              <p:nvPr/>
            </p:nvCxnSpPr>
            <p:spPr>
              <a:xfrm>
                <a:off x="2687467" y="4520789"/>
                <a:ext cx="411865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5" name="Group 186"/>
            <p:cNvGrpSpPr>
              <a:grpSpLocks/>
            </p:cNvGrpSpPr>
            <p:nvPr/>
          </p:nvGrpSpPr>
          <p:grpSpPr bwMode="auto">
            <a:xfrm flipH="1">
              <a:off x="5054967" y="8403337"/>
              <a:ext cx="2046832" cy="638387"/>
              <a:chOff x="1856748" y="4521199"/>
              <a:chExt cx="4949076" cy="323663"/>
            </a:xfrm>
          </p:grpSpPr>
          <p:cxnSp>
            <p:nvCxnSpPr>
              <p:cNvPr id="740" name="Straight Connector 739"/>
              <p:cNvCxnSpPr/>
              <p:nvPr/>
            </p:nvCxnSpPr>
            <p:spPr>
              <a:xfrm>
                <a:off x="2685362" y="4520789"/>
                <a:ext cx="16189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1" name="Straight Connector 740"/>
              <p:cNvCxnSpPr/>
              <p:nvPr/>
            </p:nvCxnSpPr>
            <p:spPr>
              <a:xfrm flipH="1">
                <a:off x="1856450" y="4520789"/>
                <a:ext cx="828912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2" name="Straight Connector 741"/>
              <p:cNvCxnSpPr/>
              <p:nvPr/>
            </p:nvCxnSpPr>
            <p:spPr>
              <a:xfrm>
                <a:off x="2685362" y="4520789"/>
                <a:ext cx="115270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3" name="Straight Connector 742"/>
              <p:cNvCxnSpPr/>
              <p:nvPr/>
            </p:nvCxnSpPr>
            <p:spPr>
              <a:xfrm>
                <a:off x="2685362" y="4520789"/>
                <a:ext cx="2137038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4" name="Straight Connector 743"/>
              <p:cNvCxnSpPr/>
              <p:nvPr/>
            </p:nvCxnSpPr>
            <p:spPr>
              <a:xfrm>
                <a:off x="2685362" y="4520789"/>
                <a:ext cx="3127844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5" name="Straight Connector 744"/>
              <p:cNvCxnSpPr/>
              <p:nvPr/>
            </p:nvCxnSpPr>
            <p:spPr>
              <a:xfrm>
                <a:off x="2685362" y="4520789"/>
                <a:ext cx="411865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6" name="Group 187"/>
            <p:cNvGrpSpPr>
              <a:grpSpLocks/>
            </p:cNvGrpSpPr>
            <p:nvPr/>
          </p:nvGrpSpPr>
          <p:grpSpPr bwMode="auto">
            <a:xfrm>
              <a:off x="5054967" y="8403338"/>
              <a:ext cx="2046832" cy="638385"/>
              <a:chOff x="1856748" y="4521200"/>
              <a:chExt cx="4949076" cy="323662"/>
            </a:xfrm>
          </p:grpSpPr>
          <p:cxnSp>
            <p:nvCxnSpPr>
              <p:cNvPr id="734" name="Straight Connector 733"/>
              <p:cNvCxnSpPr/>
              <p:nvPr/>
            </p:nvCxnSpPr>
            <p:spPr>
              <a:xfrm flipH="1">
                <a:off x="2849366" y="4520790"/>
                <a:ext cx="932526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5" name="Straight Connector 734"/>
              <p:cNvCxnSpPr/>
              <p:nvPr/>
            </p:nvCxnSpPr>
            <p:spPr>
              <a:xfrm flipH="1">
                <a:off x="1858555" y="4520790"/>
                <a:ext cx="1923336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6" name="Straight Connector 735"/>
              <p:cNvCxnSpPr/>
              <p:nvPr/>
            </p:nvCxnSpPr>
            <p:spPr>
              <a:xfrm>
                <a:off x="3781891" y="4520790"/>
                <a:ext cx="58281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7" name="Straight Connector 736"/>
              <p:cNvCxnSpPr/>
              <p:nvPr/>
            </p:nvCxnSpPr>
            <p:spPr>
              <a:xfrm>
                <a:off x="3781891" y="4520790"/>
                <a:ext cx="1042613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8" name="Straight Connector 737"/>
              <p:cNvCxnSpPr/>
              <p:nvPr/>
            </p:nvCxnSpPr>
            <p:spPr>
              <a:xfrm>
                <a:off x="3781891" y="4520790"/>
                <a:ext cx="2033424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9" name="Straight Connector 738"/>
              <p:cNvCxnSpPr/>
              <p:nvPr/>
            </p:nvCxnSpPr>
            <p:spPr>
              <a:xfrm>
                <a:off x="3781891" y="4520790"/>
                <a:ext cx="3024230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7" name="Group 188"/>
            <p:cNvGrpSpPr>
              <a:grpSpLocks/>
            </p:cNvGrpSpPr>
            <p:nvPr/>
          </p:nvGrpSpPr>
          <p:grpSpPr bwMode="auto">
            <a:xfrm flipH="1">
              <a:off x="5054967" y="8408927"/>
              <a:ext cx="2046832" cy="638385"/>
              <a:chOff x="1856748" y="4521200"/>
              <a:chExt cx="4949076" cy="323662"/>
            </a:xfrm>
          </p:grpSpPr>
          <p:cxnSp>
            <p:nvCxnSpPr>
              <p:cNvPr id="728" name="Straight Connector 727"/>
              <p:cNvCxnSpPr/>
              <p:nvPr/>
            </p:nvCxnSpPr>
            <p:spPr>
              <a:xfrm flipH="1">
                <a:off x="2847257" y="4521188"/>
                <a:ext cx="932526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9" name="Straight Connector 728"/>
              <p:cNvCxnSpPr/>
              <p:nvPr/>
            </p:nvCxnSpPr>
            <p:spPr>
              <a:xfrm flipH="1">
                <a:off x="1856450" y="4521188"/>
                <a:ext cx="1923332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0" name="Straight Connector 729"/>
              <p:cNvCxnSpPr/>
              <p:nvPr/>
            </p:nvCxnSpPr>
            <p:spPr>
              <a:xfrm>
                <a:off x="3779782" y="4521188"/>
                <a:ext cx="58285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1" name="Straight Connector 730"/>
              <p:cNvCxnSpPr/>
              <p:nvPr/>
            </p:nvCxnSpPr>
            <p:spPr>
              <a:xfrm>
                <a:off x="3779782" y="4521188"/>
                <a:ext cx="1042618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2" name="Straight Connector 731"/>
              <p:cNvCxnSpPr/>
              <p:nvPr/>
            </p:nvCxnSpPr>
            <p:spPr>
              <a:xfrm>
                <a:off x="3779782" y="4521188"/>
                <a:ext cx="2033424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3" name="Straight Connector 732"/>
              <p:cNvCxnSpPr/>
              <p:nvPr/>
            </p:nvCxnSpPr>
            <p:spPr>
              <a:xfrm>
                <a:off x="3779782" y="4521188"/>
                <a:ext cx="3024235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18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184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9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551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0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917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1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284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2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961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3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777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4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94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5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410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6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304" y="9052900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27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8" y="9054959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52" name="Group 224"/>
          <p:cNvGrpSpPr>
            <a:grpSpLocks/>
          </p:cNvGrpSpPr>
          <p:nvPr/>
        </p:nvGrpSpPr>
        <p:grpSpPr bwMode="auto">
          <a:xfrm>
            <a:off x="6844635" y="1411075"/>
            <a:ext cx="1439862" cy="655638"/>
            <a:chOff x="4884304" y="7854282"/>
            <a:chExt cx="2426523" cy="1316429"/>
          </a:xfrm>
        </p:grpSpPr>
        <p:grpSp>
          <p:nvGrpSpPr>
            <p:cNvPr id="753" name="Group 225"/>
            <p:cNvGrpSpPr>
              <a:grpSpLocks/>
            </p:cNvGrpSpPr>
            <p:nvPr/>
          </p:nvGrpSpPr>
          <p:grpSpPr bwMode="auto">
            <a:xfrm>
              <a:off x="5054967" y="8403337"/>
              <a:ext cx="2046832" cy="638387"/>
              <a:chOff x="1856748" y="4521199"/>
              <a:chExt cx="4949076" cy="323663"/>
            </a:xfrm>
          </p:grpSpPr>
          <p:cxnSp>
            <p:nvCxnSpPr>
              <p:cNvPr id="785" name="Straight Connector 784"/>
              <p:cNvCxnSpPr/>
              <p:nvPr/>
            </p:nvCxnSpPr>
            <p:spPr>
              <a:xfrm>
                <a:off x="2692561" y="4520789"/>
                <a:ext cx="155250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6" name="Straight Connector 785"/>
              <p:cNvCxnSpPr/>
              <p:nvPr/>
            </p:nvCxnSpPr>
            <p:spPr>
              <a:xfrm flipH="1">
                <a:off x="1858097" y="4520789"/>
                <a:ext cx="83446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7" name="Straight Connector 786"/>
              <p:cNvCxnSpPr/>
              <p:nvPr/>
            </p:nvCxnSpPr>
            <p:spPr>
              <a:xfrm>
                <a:off x="2692561" y="4520789"/>
                <a:ext cx="1144968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8" name="Straight Connector 787"/>
              <p:cNvCxnSpPr/>
              <p:nvPr/>
            </p:nvCxnSpPr>
            <p:spPr>
              <a:xfrm>
                <a:off x="2692561" y="4520789"/>
                <a:ext cx="2134682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9" name="Straight Connector 788"/>
              <p:cNvCxnSpPr/>
              <p:nvPr/>
            </p:nvCxnSpPr>
            <p:spPr>
              <a:xfrm>
                <a:off x="2692561" y="4520789"/>
                <a:ext cx="3124400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0" name="Straight Connector 789"/>
              <p:cNvCxnSpPr/>
              <p:nvPr/>
            </p:nvCxnSpPr>
            <p:spPr>
              <a:xfrm>
                <a:off x="2692561" y="4520789"/>
                <a:ext cx="4114114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4" name="Group 226"/>
            <p:cNvGrpSpPr>
              <a:grpSpLocks/>
            </p:cNvGrpSpPr>
            <p:nvPr/>
          </p:nvGrpSpPr>
          <p:grpSpPr bwMode="auto">
            <a:xfrm flipH="1">
              <a:off x="5054967" y="8403337"/>
              <a:ext cx="2046832" cy="638387"/>
              <a:chOff x="1856748" y="4521199"/>
              <a:chExt cx="4949076" cy="323663"/>
            </a:xfrm>
          </p:grpSpPr>
          <p:cxnSp>
            <p:nvCxnSpPr>
              <p:cNvPr id="779" name="Straight Connector 778"/>
              <p:cNvCxnSpPr/>
              <p:nvPr/>
            </p:nvCxnSpPr>
            <p:spPr>
              <a:xfrm>
                <a:off x="2690361" y="4520789"/>
                <a:ext cx="155250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0" name="Straight Connector 779"/>
              <p:cNvCxnSpPr/>
              <p:nvPr/>
            </p:nvCxnSpPr>
            <p:spPr>
              <a:xfrm flipH="1">
                <a:off x="1855896" y="4520789"/>
                <a:ext cx="834465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1" name="Straight Connector 780"/>
              <p:cNvCxnSpPr/>
              <p:nvPr/>
            </p:nvCxnSpPr>
            <p:spPr>
              <a:xfrm>
                <a:off x="2690361" y="4520789"/>
                <a:ext cx="1144968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2" name="Straight Connector 781"/>
              <p:cNvCxnSpPr/>
              <p:nvPr/>
            </p:nvCxnSpPr>
            <p:spPr>
              <a:xfrm>
                <a:off x="2690361" y="4520789"/>
                <a:ext cx="2134682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3" name="Straight Connector 782"/>
              <p:cNvCxnSpPr/>
              <p:nvPr/>
            </p:nvCxnSpPr>
            <p:spPr>
              <a:xfrm>
                <a:off x="2690361" y="4520789"/>
                <a:ext cx="3124400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4" name="Straight Connector 783"/>
              <p:cNvCxnSpPr/>
              <p:nvPr/>
            </p:nvCxnSpPr>
            <p:spPr>
              <a:xfrm>
                <a:off x="2690361" y="4520789"/>
                <a:ext cx="4114114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5" name="Group 227"/>
            <p:cNvGrpSpPr>
              <a:grpSpLocks/>
            </p:cNvGrpSpPr>
            <p:nvPr/>
          </p:nvGrpSpPr>
          <p:grpSpPr bwMode="auto">
            <a:xfrm>
              <a:off x="5054967" y="8403338"/>
              <a:ext cx="2046832" cy="638385"/>
              <a:chOff x="1856748" y="4521200"/>
              <a:chExt cx="4949076" cy="323662"/>
            </a:xfrm>
          </p:grpSpPr>
          <p:cxnSp>
            <p:nvCxnSpPr>
              <p:cNvPr id="773" name="Straight Connector 772"/>
              <p:cNvCxnSpPr/>
              <p:nvPr/>
            </p:nvCxnSpPr>
            <p:spPr>
              <a:xfrm flipH="1">
                <a:off x="2847811" y="4520790"/>
                <a:ext cx="937968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4" name="Straight Connector 773"/>
              <p:cNvCxnSpPr/>
              <p:nvPr/>
            </p:nvCxnSpPr>
            <p:spPr>
              <a:xfrm flipH="1">
                <a:off x="1858097" y="4520790"/>
                <a:ext cx="1927682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5" name="Straight Connector 774"/>
              <p:cNvCxnSpPr/>
              <p:nvPr/>
            </p:nvCxnSpPr>
            <p:spPr>
              <a:xfrm>
                <a:off x="3785779" y="4520790"/>
                <a:ext cx="51750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6" name="Straight Connector 775"/>
              <p:cNvCxnSpPr/>
              <p:nvPr/>
            </p:nvCxnSpPr>
            <p:spPr>
              <a:xfrm>
                <a:off x="3785779" y="4520790"/>
                <a:ext cx="1041464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7" name="Straight Connector 776"/>
              <p:cNvCxnSpPr/>
              <p:nvPr/>
            </p:nvCxnSpPr>
            <p:spPr>
              <a:xfrm>
                <a:off x="3785779" y="4520790"/>
                <a:ext cx="2031182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8" name="Straight Connector 777"/>
              <p:cNvCxnSpPr/>
              <p:nvPr/>
            </p:nvCxnSpPr>
            <p:spPr>
              <a:xfrm>
                <a:off x="3785779" y="4520790"/>
                <a:ext cx="3020896" cy="324828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6" name="Group 228"/>
            <p:cNvGrpSpPr>
              <a:grpSpLocks/>
            </p:cNvGrpSpPr>
            <p:nvPr/>
          </p:nvGrpSpPr>
          <p:grpSpPr bwMode="auto">
            <a:xfrm flipH="1">
              <a:off x="5054967" y="8408927"/>
              <a:ext cx="2046832" cy="638385"/>
              <a:chOff x="1856748" y="4521200"/>
              <a:chExt cx="4949076" cy="323662"/>
            </a:xfrm>
          </p:grpSpPr>
          <p:cxnSp>
            <p:nvCxnSpPr>
              <p:cNvPr id="767" name="Straight Connector 766"/>
              <p:cNvCxnSpPr/>
              <p:nvPr/>
            </p:nvCxnSpPr>
            <p:spPr>
              <a:xfrm flipH="1">
                <a:off x="2845611" y="4521188"/>
                <a:ext cx="937968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8" name="Straight Connector 767"/>
              <p:cNvCxnSpPr/>
              <p:nvPr/>
            </p:nvCxnSpPr>
            <p:spPr>
              <a:xfrm flipH="1">
                <a:off x="1855896" y="4521188"/>
                <a:ext cx="1927682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9" name="Straight Connector 768"/>
              <p:cNvCxnSpPr/>
              <p:nvPr/>
            </p:nvCxnSpPr>
            <p:spPr>
              <a:xfrm>
                <a:off x="3783579" y="4521188"/>
                <a:ext cx="51750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0" name="Straight Connector 769"/>
              <p:cNvCxnSpPr/>
              <p:nvPr/>
            </p:nvCxnSpPr>
            <p:spPr>
              <a:xfrm>
                <a:off x="3783579" y="4521188"/>
                <a:ext cx="1041464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1" name="Straight Connector 770"/>
              <p:cNvCxnSpPr/>
              <p:nvPr/>
            </p:nvCxnSpPr>
            <p:spPr>
              <a:xfrm>
                <a:off x="3783579" y="4521188"/>
                <a:ext cx="2031182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2" name="Straight Connector 771"/>
              <p:cNvCxnSpPr/>
              <p:nvPr/>
            </p:nvCxnSpPr>
            <p:spPr>
              <a:xfrm>
                <a:off x="3783579" y="4521188"/>
                <a:ext cx="3020896" cy="323211"/>
              </a:xfrm>
              <a:prstGeom prst="line">
                <a:avLst/>
              </a:prstGeom>
              <a:ln w="12700" cmpd="sng">
                <a:solidFill>
                  <a:schemeClr val="bg1">
                    <a:lumMod val="50000"/>
                    <a:alpha val="36000"/>
                  </a:schemeClr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57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9184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8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8551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59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7917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0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7284" y="9050133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1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6961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2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777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3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2594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4" name="Picture 2" descr="C:\Users\rmuta\Desktop\spin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95410" y="7854282"/>
              <a:ext cx="324396" cy="549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5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4304" y="9052900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6" name="Picture 3" descr="C:\Users\rmuta\Desktop\leaf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40528" y="9054959"/>
              <a:ext cx="370299" cy="115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91" name="Picture 26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4497" y="1463463"/>
            <a:ext cx="560388" cy="16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2" name="Picture 26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22" y="1687300"/>
            <a:ext cx="241300" cy="23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3" name="Picture 26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322" y="1692063"/>
            <a:ext cx="463550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4" name="Picture 2" descr="https://forgerock.org/app/uploads/2014/10/ansible_logo_black_square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422" y="1760325"/>
            <a:ext cx="303213" cy="30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5" name="Picture 4" descr="http://upload.wikimedia.org/wikipedia/commons/thumb/0/00/RPM_Logo.svg/1280px-RPM_Logo.svg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797" y="1463463"/>
            <a:ext cx="350838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96" name="Group 270"/>
          <p:cNvGrpSpPr>
            <a:grpSpLocks/>
          </p:cNvGrpSpPr>
          <p:nvPr/>
        </p:nvGrpSpPr>
        <p:grpSpPr bwMode="auto">
          <a:xfrm>
            <a:off x="5312697" y="1503149"/>
            <a:ext cx="611188" cy="361950"/>
            <a:chOff x="3553969" y="2134415"/>
            <a:chExt cx="1964342" cy="1355917"/>
          </a:xfrm>
        </p:grpSpPr>
        <p:sp>
          <p:nvSpPr>
            <p:cNvPr id="797" name="Oval 796"/>
            <p:cNvSpPr>
              <a:spLocks noChangeArrowheads="1"/>
            </p:cNvSpPr>
            <p:nvPr/>
          </p:nvSpPr>
          <p:spPr bwMode="auto">
            <a:xfrm rot="16200000" flipV="1">
              <a:off x="3865837" y="2307258"/>
              <a:ext cx="1355917" cy="1010232"/>
            </a:xfrm>
            <a:prstGeom prst="ellipse">
              <a:avLst/>
            </a:prstGeom>
            <a:gradFill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0" scaled="1"/>
            </a:gradFill>
            <a:ln w="25400" algn="ctr">
              <a:solidFill>
                <a:schemeClr val="bg1">
                  <a:lumMod val="50000"/>
                </a:schemeClr>
              </a:solidFill>
              <a:round/>
              <a:headEnd/>
              <a:tailEnd/>
            </a:ln>
            <a:effectLst/>
          </p:spPr>
          <p:txBody>
            <a:bodyPr lIns="82124" tIns="41061" rIns="82124" bIns="41061" anchor="ctr">
              <a:sp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sz="1000" dirty="0">
                <a:latin typeface="Arial" charset="0"/>
                <a:ea typeface="MS PGothic" charset="0"/>
                <a:cs typeface="MS PGothic" charset="0"/>
              </a:endParaRPr>
            </a:p>
          </p:txBody>
        </p:sp>
        <p:sp>
          <p:nvSpPr>
            <p:cNvPr id="798" name="AutoShape 4"/>
            <p:cNvSpPr>
              <a:spLocks noChangeArrowheads="1"/>
            </p:cNvSpPr>
            <p:nvPr/>
          </p:nvSpPr>
          <p:spPr bwMode="auto">
            <a:xfrm flipV="1">
              <a:off x="3553969" y="2328528"/>
              <a:ext cx="1964342" cy="9731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3164 w 21600"/>
                <a:gd name="T25" fmla="*/ 3167 h 21600"/>
                <a:gd name="T26" fmla="*/ 18436 w 21600"/>
                <a:gd name="T27" fmla="*/ 18433 h 2160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600" h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lose/>
                  <a:moveTo>
                    <a:pt x="1854" y="10800"/>
                  </a:moveTo>
                  <a:cubicBezTo>
                    <a:pt x="1854" y="15741"/>
                    <a:pt x="5859" y="19746"/>
                    <a:pt x="10800" y="19746"/>
                  </a:cubicBezTo>
                  <a:cubicBezTo>
                    <a:pt x="15741" y="19746"/>
                    <a:pt x="19746" y="15741"/>
                    <a:pt x="19746" y="10800"/>
                  </a:cubicBezTo>
                  <a:cubicBezTo>
                    <a:pt x="19746" y="5859"/>
                    <a:pt x="15741" y="1854"/>
                    <a:pt x="10800" y="1854"/>
                  </a:cubicBezTo>
                  <a:cubicBezTo>
                    <a:pt x="5859" y="1854"/>
                    <a:pt x="1854" y="5859"/>
                    <a:pt x="1854" y="10800"/>
                  </a:cubicBezTo>
                  <a:close/>
                </a:path>
              </a:pathLst>
            </a:custGeom>
            <a:gradFill rotWithShape="1">
              <a:gsLst>
                <a:gs pos="0">
                  <a:srgbClr val="888888">
                    <a:alpha val="20000"/>
                  </a:srgbClr>
                </a:gs>
                <a:gs pos="100000">
                  <a:srgbClr val="969696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xmlns="" w="1905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82124" tIns="41061" rIns="82124" bIns="41061" anchor="ctr">
              <a:spAutoFit/>
            </a:bodyPr>
            <a:lstStyle/>
            <a:p>
              <a:endParaRPr lang="en-GB"/>
            </a:p>
          </p:txBody>
        </p:sp>
      </p:grpSp>
      <p:pic>
        <p:nvPicPr>
          <p:cNvPr id="799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385" y="1556828"/>
            <a:ext cx="159812" cy="1330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00" name="Group 275"/>
          <p:cNvGrpSpPr>
            <a:grpSpLocks/>
          </p:cNvGrpSpPr>
          <p:nvPr/>
        </p:nvGrpSpPr>
        <p:grpSpPr bwMode="auto">
          <a:xfrm>
            <a:off x="3339435" y="1404725"/>
            <a:ext cx="820737" cy="493713"/>
            <a:chOff x="5786213" y="2132342"/>
            <a:chExt cx="3093059" cy="1767120"/>
          </a:xfrm>
        </p:grpSpPr>
        <p:sp>
          <p:nvSpPr>
            <p:cNvPr id="801" name="Oval 800"/>
            <p:cNvSpPr/>
            <p:nvPr/>
          </p:nvSpPr>
          <p:spPr>
            <a:xfrm>
              <a:off x="6534050" y="2416445"/>
              <a:ext cx="1441835" cy="1443241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700" dirty="0"/>
            </a:p>
          </p:txBody>
        </p:sp>
        <p:sp>
          <p:nvSpPr>
            <p:cNvPr id="802" name="TextBox 277"/>
            <p:cNvSpPr txBox="1">
              <a:spLocks noChangeArrowheads="1"/>
            </p:cNvSpPr>
            <p:nvPr/>
          </p:nvSpPr>
          <p:spPr bwMode="auto">
            <a:xfrm>
              <a:off x="5786213" y="2776074"/>
              <a:ext cx="694162" cy="130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/>
              <a:r>
                <a:rPr lang="en-CA" altLang="en-US" sz="300">
                  <a:solidFill>
                    <a:srgbClr val="347BAC"/>
                  </a:solidFill>
                </a:rPr>
                <a:t>Creation</a:t>
              </a:r>
            </a:p>
          </p:txBody>
        </p:sp>
        <p:sp>
          <p:nvSpPr>
            <p:cNvPr id="803" name="TextBox 278"/>
            <p:cNvSpPr txBox="1">
              <a:spLocks noChangeArrowheads="1"/>
            </p:cNvSpPr>
            <p:nvPr/>
          </p:nvSpPr>
          <p:spPr bwMode="auto">
            <a:xfrm>
              <a:off x="8044672" y="2776077"/>
              <a:ext cx="834600" cy="130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CA" altLang="en-US" sz="300">
                  <a:solidFill>
                    <a:srgbClr val="347BAC"/>
                  </a:solidFill>
                </a:rPr>
                <a:t>Expansion</a:t>
              </a:r>
            </a:p>
          </p:txBody>
        </p:sp>
        <p:sp>
          <p:nvSpPr>
            <p:cNvPr id="804" name="TextBox 279"/>
            <p:cNvSpPr txBox="1">
              <a:spLocks noChangeArrowheads="1"/>
            </p:cNvSpPr>
            <p:nvPr/>
          </p:nvSpPr>
          <p:spPr bwMode="auto">
            <a:xfrm>
              <a:off x="7859267" y="3595877"/>
              <a:ext cx="987432" cy="130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r>
                <a:rPr lang="en-CA" altLang="en-US" sz="300">
                  <a:solidFill>
                    <a:srgbClr val="347BAC"/>
                  </a:solidFill>
                </a:rPr>
                <a:t>Fault Mgmt</a:t>
              </a:r>
            </a:p>
          </p:txBody>
        </p:sp>
        <p:sp>
          <p:nvSpPr>
            <p:cNvPr id="805" name="TextBox 280"/>
            <p:cNvSpPr txBox="1">
              <a:spLocks noChangeArrowheads="1"/>
            </p:cNvSpPr>
            <p:nvPr/>
          </p:nvSpPr>
          <p:spPr bwMode="auto">
            <a:xfrm>
              <a:off x="5910496" y="3595877"/>
              <a:ext cx="786868" cy="130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r"/>
              <a:r>
                <a:rPr lang="en-CA" altLang="en-US" sz="300">
                  <a:solidFill>
                    <a:srgbClr val="347BAC"/>
                  </a:solidFill>
                </a:rPr>
                <a:t>Reporting</a:t>
              </a:r>
            </a:p>
          </p:txBody>
        </p:sp>
        <p:sp>
          <p:nvSpPr>
            <p:cNvPr id="806" name="TextBox 281"/>
            <p:cNvSpPr txBox="1">
              <a:spLocks noChangeArrowheads="1"/>
            </p:cNvSpPr>
            <p:nvPr/>
          </p:nvSpPr>
          <p:spPr bwMode="auto">
            <a:xfrm>
              <a:off x="6760757" y="2132342"/>
              <a:ext cx="988193" cy="1304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/>
              <a:r>
                <a:rPr lang="en-CA" altLang="en-US" sz="300">
                  <a:solidFill>
                    <a:srgbClr val="347BAC"/>
                  </a:solidFill>
                </a:rPr>
                <a:t>Connection</a:t>
              </a:r>
            </a:p>
          </p:txBody>
        </p:sp>
        <p:sp>
          <p:nvSpPr>
            <p:cNvPr id="807" name="Oval 806"/>
            <p:cNvSpPr/>
            <p:nvPr/>
          </p:nvSpPr>
          <p:spPr>
            <a:xfrm>
              <a:off x="6528069" y="2836916"/>
              <a:ext cx="113670" cy="119325"/>
            </a:xfrm>
            <a:prstGeom prst="ellipse">
              <a:avLst/>
            </a:prstGeom>
            <a:solidFill>
              <a:srgbClr val="36A4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700" dirty="0"/>
            </a:p>
          </p:txBody>
        </p:sp>
        <p:sp>
          <p:nvSpPr>
            <p:cNvPr id="808" name="Oval 807"/>
            <p:cNvSpPr/>
            <p:nvPr/>
          </p:nvSpPr>
          <p:spPr>
            <a:xfrm>
              <a:off x="7874177" y="2836916"/>
              <a:ext cx="113673" cy="119325"/>
            </a:xfrm>
            <a:prstGeom prst="ellipse">
              <a:avLst/>
            </a:prstGeom>
            <a:solidFill>
              <a:srgbClr val="36A4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700" dirty="0"/>
            </a:p>
          </p:txBody>
        </p:sp>
        <p:sp>
          <p:nvSpPr>
            <p:cNvPr id="809" name="Oval 808"/>
            <p:cNvSpPr/>
            <p:nvPr/>
          </p:nvSpPr>
          <p:spPr>
            <a:xfrm>
              <a:off x="7198132" y="2359624"/>
              <a:ext cx="113670" cy="113641"/>
            </a:xfrm>
            <a:prstGeom prst="ellipse">
              <a:avLst/>
            </a:prstGeom>
            <a:solidFill>
              <a:srgbClr val="36A4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700" dirty="0"/>
            </a:p>
          </p:txBody>
        </p:sp>
        <p:sp>
          <p:nvSpPr>
            <p:cNvPr id="810" name="Oval 809"/>
            <p:cNvSpPr/>
            <p:nvPr/>
          </p:nvSpPr>
          <p:spPr>
            <a:xfrm>
              <a:off x="6767377" y="3655132"/>
              <a:ext cx="119654" cy="113641"/>
            </a:xfrm>
            <a:prstGeom prst="ellipse">
              <a:avLst/>
            </a:prstGeom>
            <a:solidFill>
              <a:srgbClr val="36A4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700" dirty="0"/>
            </a:p>
          </p:txBody>
        </p:sp>
        <p:sp>
          <p:nvSpPr>
            <p:cNvPr id="811" name="Oval 810"/>
            <p:cNvSpPr/>
            <p:nvPr/>
          </p:nvSpPr>
          <p:spPr>
            <a:xfrm>
              <a:off x="7628888" y="3655132"/>
              <a:ext cx="113670" cy="113641"/>
            </a:xfrm>
            <a:prstGeom prst="ellipse">
              <a:avLst/>
            </a:prstGeom>
            <a:solidFill>
              <a:srgbClr val="36A4D7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CA" sz="700" dirty="0"/>
            </a:p>
          </p:txBody>
        </p:sp>
        <p:grpSp>
          <p:nvGrpSpPr>
            <p:cNvPr id="812" name="Group 287"/>
            <p:cNvGrpSpPr>
              <a:grpSpLocks/>
            </p:cNvGrpSpPr>
            <p:nvPr/>
          </p:nvGrpSpPr>
          <p:grpSpPr bwMode="auto">
            <a:xfrm>
              <a:off x="6824315" y="2969895"/>
              <a:ext cx="841954" cy="453298"/>
              <a:chOff x="6873875" y="2625805"/>
              <a:chExt cx="1164767" cy="627098"/>
            </a:xfrm>
          </p:grpSpPr>
          <p:cxnSp>
            <p:nvCxnSpPr>
              <p:cNvPr id="830" name="Straight Connector 829"/>
              <p:cNvCxnSpPr>
                <a:cxnSpLocks noChangeShapeType="1"/>
              </p:cNvCxnSpPr>
              <p:nvPr/>
            </p:nvCxnSpPr>
            <p:spPr bwMode="auto">
              <a:xfrm flipV="1">
                <a:off x="6877874" y="2622636"/>
                <a:ext cx="918692" cy="628851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831" name="Straight Connector 830"/>
              <p:cNvCxnSpPr>
                <a:cxnSpLocks noChangeShapeType="1"/>
              </p:cNvCxnSpPr>
              <p:nvPr/>
            </p:nvCxnSpPr>
            <p:spPr bwMode="auto">
              <a:xfrm flipV="1">
                <a:off x="6877874" y="2622636"/>
                <a:ext cx="289676" cy="628851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832" name="Straight Connector 831"/>
              <p:cNvCxnSpPr>
                <a:cxnSpLocks noChangeShapeType="1"/>
              </p:cNvCxnSpPr>
              <p:nvPr/>
            </p:nvCxnSpPr>
            <p:spPr bwMode="auto">
              <a:xfrm flipH="1" flipV="1">
                <a:off x="7167550" y="2622636"/>
                <a:ext cx="869038" cy="628851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833" name="Straight Connector 832"/>
              <p:cNvCxnSpPr>
                <a:cxnSpLocks noChangeShapeType="1"/>
              </p:cNvCxnSpPr>
              <p:nvPr/>
            </p:nvCxnSpPr>
            <p:spPr bwMode="auto">
              <a:xfrm flipH="1" flipV="1">
                <a:off x="7167550" y="2622636"/>
                <a:ext cx="306234" cy="628851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834" name="Straight Connector 833"/>
              <p:cNvCxnSpPr>
                <a:cxnSpLocks noChangeShapeType="1"/>
              </p:cNvCxnSpPr>
              <p:nvPr/>
            </p:nvCxnSpPr>
            <p:spPr bwMode="auto">
              <a:xfrm flipV="1">
                <a:off x="7473784" y="2622636"/>
                <a:ext cx="322782" cy="628851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835" name="Straight Connector 834"/>
              <p:cNvCxnSpPr>
                <a:cxnSpLocks noChangeShapeType="1"/>
              </p:cNvCxnSpPr>
              <p:nvPr/>
            </p:nvCxnSpPr>
            <p:spPr bwMode="auto">
              <a:xfrm flipH="1" flipV="1">
                <a:off x="7796566" y="2622636"/>
                <a:ext cx="240022" cy="628851"/>
              </a:xfrm>
              <a:prstGeom prst="line">
                <a:avLst/>
              </a:prstGeom>
              <a:noFill/>
              <a:ln w="19050">
                <a:solidFill>
                  <a:schemeClr val="accent1"/>
                </a:solidFill>
                <a:round/>
                <a:headEnd/>
                <a:tailEnd/>
              </a:ln>
              <a:effectLst>
                <a:outerShdw blurRad="40000" dist="20000" dir="5400000" rotWithShape="0">
                  <a:srgbClr val="80808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grpSp>
          <p:nvGrpSpPr>
            <p:cNvPr id="813" name="Group 288"/>
            <p:cNvGrpSpPr>
              <a:grpSpLocks/>
            </p:cNvGrpSpPr>
            <p:nvPr/>
          </p:nvGrpSpPr>
          <p:grpSpPr bwMode="auto">
            <a:xfrm>
              <a:off x="6689659" y="2617721"/>
              <a:ext cx="1125215" cy="825638"/>
              <a:chOff x="7207405" y="2350077"/>
              <a:chExt cx="1304069" cy="956874"/>
            </a:xfrm>
          </p:grpSpPr>
          <p:pic>
            <p:nvPicPr>
              <p:cNvPr id="825" name="Picture 300" descr="NX9500.png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9710" y="2350077"/>
                <a:ext cx="321752" cy="462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6" name="Picture 301" descr="NX9500.png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9711" y="2350077"/>
                <a:ext cx="321752" cy="462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7" name="Picture 302" descr="NX9500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207405" y="3110619"/>
                <a:ext cx="337323" cy="196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8" name="Picture 303" descr="NX9500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87603" y="3110619"/>
                <a:ext cx="337323" cy="196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29" name="Picture 304" descr="NX9500.png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74151" y="3110619"/>
                <a:ext cx="337323" cy="196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814" name="Group 289"/>
            <p:cNvGrpSpPr>
              <a:grpSpLocks/>
            </p:cNvGrpSpPr>
            <p:nvPr/>
          </p:nvGrpSpPr>
          <p:grpSpPr bwMode="auto">
            <a:xfrm>
              <a:off x="6457439" y="2368092"/>
              <a:ext cx="1523622" cy="1531370"/>
              <a:chOff x="7242125" y="261963"/>
              <a:chExt cx="1648918" cy="1657304"/>
            </a:xfrm>
          </p:grpSpPr>
          <p:sp>
            <p:nvSpPr>
              <p:cNvPr id="815" name="Oval 814"/>
              <p:cNvSpPr/>
              <p:nvPr/>
            </p:nvSpPr>
            <p:spPr>
              <a:xfrm>
                <a:off x="7318565" y="738597"/>
                <a:ext cx="220140" cy="227523"/>
              </a:xfrm>
              <a:prstGeom prst="ellipse">
                <a:avLst/>
              </a:prstGeom>
              <a:solidFill>
                <a:srgbClr val="36A4D7"/>
              </a:solidFill>
              <a:ln w="9525" cmpd="sng">
                <a:solidFill>
                  <a:schemeClr val="tx1"/>
                </a:solidFill>
                <a:headEnd type="none"/>
                <a:tailEnd type="triangle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CA" sz="700" dirty="0"/>
              </a:p>
            </p:txBody>
          </p:sp>
          <p:sp>
            <p:nvSpPr>
              <p:cNvPr id="816" name="Oval 815"/>
              <p:cNvSpPr/>
              <p:nvPr/>
            </p:nvSpPr>
            <p:spPr>
              <a:xfrm>
                <a:off x="8665303" y="738597"/>
                <a:ext cx="226613" cy="227523"/>
              </a:xfrm>
              <a:prstGeom prst="ellipse">
                <a:avLst/>
              </a:prstGeom>
              <a:solidFill>
                <a:srgbClr val="36A4D7"/>
              </a:solidFill>
              <a:ln w="9525" cmpd="sng">
                <a:solidFill>
                  <a:schemeClr val="tx1"/>
                </a:solidFill>
                <a:headEnd type="none"/>
                <a:tailEnd type="triangle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CA" sz="700" dirty="0"/>
              </a:p>
            </p:txBody>
          </p:sp>
          <p:sp>
            <p:nvSpPr>
              <p:cNvPr id="817" name="Oval 816"/>
              <p:cNvSpPr/>
              <p:nvPr/>
            </p:nvSpPr>
            <p:spPr>
              <a:xfrm>
                <a:off x="7991934" y="258949"/>
                <a:ext cx="220140" cy="221376"/>
              </a:xfrm>
              <a:prstGeom prst="ellipse">
                <a:avLst/>
              </a:prstGeom>
              <a:solidFill>
                <a:srgbClr val="36A4D7"/>
              </a:solidFill>
              <a:ln w="9525" cmpd="sng">
                <a:solidFill>
                  <a:schemeClr val="tx1"/>
                </a:solidFill>
                <a:headEnd type="none"/>
                <a:tailEnd type="triangle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CA" sz="700" dirty="0"/>
              </a:p>
            </p:txBody>
          </p:sp>
          <p:sp>
            <p:nvSpPr>
              <p:cNvPr id="818" name="Oval 817"/>
              <p:cNvSpPr/>
              <p:nvPr/>
            </p:nvSpPr>
            <p:spPr>
              <a:xfrm>
                <a:off x="7558127" y="1556455"/>
                <a:ext cx="226617" cy="221376"/>
              </a:xfrm>
              <a:prstGeom prst="ellipse">
                <a:avLst/>
              </a:prstGeom>
              <a:solidFill>
                <a:srgbClr val="36A4D7"/>
              </a:solidFill>
              <a:ln w="9525" cmpd="sng">
                <a:solidFill>
                  <a:schemeClr val="tx1"/>
                </a:solidFill>
                <a:headEnd type="none"/>
                <a:tailEnd type="triangle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CA" sz="700" dirty="0"/>
              </a:p>
            </p:txBody>
          </p:sp>
          <p:sp>
            <p:nvSpPr>
              <p:cNvPr id="819" name="Oval 818"/>
              <p:cNvSpPr/>
              <p:nvPr/>
            </p:nvSpPr>
            <p:spPr>
              <a:xfrm>
                <a:off x="8425737" y="1556455"/>
                <a:ext cx="220140" cy="221376"/>
              </a:xfrm>
              <a:prstGeom prst="ellipse">
                <a:avLst/>
              </a:prstGeom>
              <a:solidFill>
                <a:srgbClr val="36A4D7"/>
              </a:solidFill>
              <a:ln w="9525" cmpd="sng">
                <a:solidFill>
                  <a:schemeClr val="tx1"/>
                </a:solidFill>
                <a:headEnd type="none"/>
                <a:tailEnd type="triangle" w="sm" len="sm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CA" sz="700" dirty="0"/>
              </a:p>
            </p:txBody>
          </p:sp>
          <p:sp>
            <p:nvSpPr>
              <p:cNvPr id="820" name="Freeform 819"/>
              <p:cNvSpPr>
                <a:spLocks/>
              </p:cNvSpPr>
              <p:nvPr/>
            </p:nvSpPr>
            <p:spPr bwMode="auto">
              <a:xfrm>
                <a:off x="8283294" y="400382"/>
                <a:ext cx="433807" cy="301316"/>
              </a:xfrm>
              <a:custGeom>
                <a:avLst/>
                <a:gdLst>
                  <a:gd name="T0" fmla="*/ 0 w 434932"/>
                  <a:gd name="T1" fmla="*/ 0 h 306192"/>
                  <a:gd name="T2" fmla="*/ 433807 w 434932"/>
                  <a:gd name="T3" fmla="*/ 301316 h 30619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34932" h="306192">
                    <a:moveTo>
                      <a:pt x="0" y="0"/>
                    </a:moveTo>
                    <a:cubicBezTo>
                      <a:pt x="106703" y="33635"/>
                      <a:pt x="272558" y="84666"/>
                      <a:pt x="434932" y="306192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GB"/>
              </a:p>
            </p:txBody>
          </p:sp>
          <p:sp>
            <p:nvSpPr>
              <p:cNvPr id="821" name="Freeform 820"/>
              <p:cNvSpPr>
                <a:spLocks/>
              </p:cNvSpPr>
              <p:nvPr/>
            </p:nvSpPr>
            <p:spPr bwMode="auto">
              <a:xfrm rot="4421729">
                <a:off x="8521461" y="1155254"/>
                <a:ext cx="436601" cy="304309"/>
              </a:xfrm>
              <a:custGeom>
                <a:avLst/>
                <a:gdLst>
                  <a:gd name="T0" fmla="*/ 0 w 434932"/>
                  <a:gd name="T1" fmla="*/ 0 h 306192"/>
                  <a:gd name="T2" fmla="*/ 436601 w 434932"/>
                  <a:gd name="T3" fmla="*/ 304309 h 30619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34932" h="306192">
                    <a:moveTo>
                      <a:pt x="0" y="0"/>
                    </a:moveTo>
                    <a:cubicBezTo>
                      <a:pt x="106703" y="33635"/>
                      <a:pt x="272558" y="84666"/>
                      <a:pt x="434932" y="306192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GB"/>
              </a:p>
            </p:txBody>
          </p:sp>
          <p:sp>
            <p:nvSpPr>
              <p:cNvPr id="822" name="Freeform 821"/>
              <p:cNvSpPr>
                <a:spLocks/>
              </p:cNvSpPr>
              <p:nvPr/>
            </p:nvSpPr>
            <p:spPr bwMode="auto">
              <a:xfrm rot="8817923">
                <a:off x="7862440" y="1611800"/>
                <a:ext cx="440280" cy="307467"/>
              </a:xfrm>
              <a:custGeom>
                <a:avLst/>
                <a:gdLst>
                  <a:gd name="T0" fmla="*/ 0 w 434932"/>
                  <a:gd name="T1" fmla="*/ 0 h 306192"/>
                  <a:gd name="T2" fmla="*/ 440280 w 434932"/>
                  <a:gd name="T3" fmla="*/ 307467 h 30619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34932" h="306192">
                    <a:moveTo>
                      <a:pt x="0" y="0"/>
                    </a:moveTo>
                    <a:cubicBezTo>
                      <a:pt x="106703" y="33635"/>
                      <a:pt x="272558" y="84666"/>
                      <a:pt x="434932" y="306192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GB"/>
              </a:p>
            </p:txBody>
          </p:sp>
          <p:sp>
            <p:nvSpPr>
              <p:cNvPr id="823" name="Freeform 822"/>
              <p:cNvSpPr>
                <a:spLocks/>
              </p:cNvSpPr>
              <p:nvPr/>
            </p:nvSpPr>
            <p:spPr bwMode="auto">
              <a:xfrm rot="-8511258">
                <a:off x="7240869" y="1138303"/>
                <a:ext cx="433803" cy="307467"/>
              </a:xfrm>
              <a:custGeom>
                <a:avLst/>
                <a:gdLst>
                  <a:gd name="T0" fmla="*/ 0 w 434932"/>
                  <a:gd name="T1" fmla="*/ 0 h 306192"/>
                  <a:gd name="T2" fmla="*/ 433803 w 434932"/>
                  <a:gd name="T3" fmla="*/ 307467 h 30619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34932" h="306192">
                    <a:moveTo>
                      <a:pt x="0" y="0"/>
                    </a:moveTo>
                    <a:cubicBezTo>
                      <a:pt x="106703" y="33635"/>
                      <a:pt x="272558" y="84666"/>
                      <a:pt x="434932" y="306192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GB"/>
              </a:p>
            </p:txBody>
          </p:sp>
          <p:sp>
            <p:nvSpPr>
              <p:cNvPr id="824" name="Freeform 823"/>
              <p:cNvSpPr>
                <a:spLocks/>
              </p:cNvSpPr>
              <p:nvPr/>
            </p:nvSpPr>
            <p:spPr bwMode="auto">
              <a:xfrm rot="-4239117">
                <a:off x="7491981" y="386585"/>
                <a:ext cx="436605" cy="304313"/>
              </a:xfrm>
              <a:custGeom>
                <a:avLst/>
                <a:gdLst>
                  <a:gd name="T0" fmla="*/ 0 w 434932"/>
                  <a:gd name="T1" fmla="*/ 0 h 306192"/>
                  <a:gd name="T2" fmla="*/ 436605 w 434932"/>
                  <a:gd name="T3" fmla="*/ 304313 h 306192"/>
                  <a:gd name="T4" fmla="*/ 0 60000 65536"/>
                  <a:gd name="T5" fmla="*/ 0 60000 65536"/>
                </a:gdLst>
                <a:ahLst/>
                <a:cxnLst>
                  <a:cxn ang="T4">
                    <a:pos x="T0" y="T1"/>
                  </a:cxn>
                  <a:cxn ang="T5">
                    <a:pos x="T2" y="T3"/>
                  </a:cxn>
                </a:cxnLst>
                <a:rect l="0" t="0" r="r" b="b"/>
                <a:pathLst>
                  <a:path w="434932" h="306192">
                    <a:moveTo>
                      <a:pt x="0" y="0"/>
                    </a:moveTo>
                    <a:cubicBezTo>
                      <a:pt x="106703" y="33635"/>
                      <a:pt x="272558" y="84666"/>
                      <a:pt x="434932" y="306192"/>
                    </a:cubicBezTo>
                  </a:path>
                </a:pathLst>
              </a:custGeom>
              <a:noFill/>
              <a:ln w="9525" cap="rnd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triangle" w="sm" len="sm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en-GB"/>
              </a:p>
            </p:txBody>
          </p:sp>
        </p:grp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2400" y="731544"/>
            <a:ext cx="8871872" cy="4202406"/>
          </a:xfrm>
          <a:prstGeom prst="rect">
            <a:avLst/>
          </a:prstGeom>
        </p:spPr>
      </p:pic>
      <p:cxnSp>
        <p:nvCxnSpPr>
          <p:cNvPr id="588" name="Straight Arrow Connector 3"/>
          <p:cNvCxnSpPr>
            <a:cxnSpLocks noChangeShapeType="1"/>
          </p:cNvCxnSpPr>
          <p:nvPr/>
        </p:nvCxnSpPr>
        <p:spPr bwMode="auto">
          <a:xfrm>
            <a:off x="7467600" y="571350"/>
            <a:ext cx="0" cy="240640"/>
          </a:xfrm>
          <a:prstGeom prst="straightConnector1">
            <a:avLst/>
          </a:prstGeom>
          <a:ln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87" name="TextBox 1"/>
          <p:cNvSpPr txBox="1">
            <a:spLocks noChangeArrowheads="1"/>
          </p:cNvSpPr>
          <p:nvPr/>
        </p:nvSpPr>
        <p:spPr bwMode="auto">
          <a:xfrm>
            <a:off x="7301771" y="331859"/>
            <a:ext cx="1882247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spcBef>
                <a:spcPts val="600"/>
              </a:spcBef>
            </a:pPr>
            <a:r>
              <a:rPr lang="en-US" altLang="en-US" sz="1400" b="1" dirty="0">
                <a:solidFill>
                  <a:schemeClr val="accent4"/>
                </a:solidFill>
              </a:rPr>
              <a:t>This is the focus for</a:t>
            </a:r>
            <a:br>
              <a:rPr lang="en-US" altLang="en-US" sz="1400" b="1" dirty="0">
                <a:solidFill>
                  <a:schemeClr val="accent4"/>
                </a:solidFill>
              </a:rPr>
            </a:br>
            <a:r>
              <a:rPr lang="en-US" altLang="en-US" sz="1400" b="1" dirty="0">
                <a:solidFill>
                  <a:schemeClr val="accent4"/>
                </a:solidFill>
              </a:rPr>
              <a:t>today’s session</a:t>
            </a:r>
          </a:p>
        </p:txBody>
      </p:sp>
    </p:spTree>
    <p:extLst>
      <p:ext uri="{BB962C8B-B14F-4D97-AF65-F5344CB8AC3E}">
        <p14:creationId xmlns:p14="http://schemas.microsoft.com/office/powerpoint/2010/main" val="111526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2" grpId="0" animBg="1"/>
      <p:bldP spid="703" grpId="0" animBg="1"/>
      <p:bldP spid="705" grpId="0" animBg="1"/>
      <p:bldP spid="706" grpId="0" animBg="1"/>
      <p:bldP spid="707" grpId="0" animBg="1"/>
      <p:bldP spid="708" grpId="0" animBg="1"/>
      <p:bldP spid="709" grpId="0" animBg="1"/>
      <p:bldP spid="587" grpId="0"/>
    </p:bldLst>
  </p:timing>
</p:sld>
</file>

<file path=ppt/theme/theme1.xml><?xml version="1.0" encoding="utf-8"?>
<a:theme xmlns:a="http://schemas.openxmlformats.org/drawingml/2006/main" name="Cisco Live 2017">
  <a:themeElements>
    <a:clrScheme name="Custom 103">
      <a:dk1>
        <a:srgbClr val="39393B"/>
      </a:dk1>
      <a:lt1>
        <a:srgbClr val="FFFFFF"/>
      </a:lt1>
      <a:dk2>
        <a:srgbClr val="9E9EA2"/>
      </a:dk2>
      <a:lt2>
        <a:srgbClr val="58595B"/>
      </a:lt2>
      <a:accent1>
        <a:srgbClr val="00BCEB"/>
      </a:accent1>
      <a:accent2>
        <a:srgbClr val="FBAB18"/>
      </a:accent2>
      <a:accent3>
        <a:srgbClr val="6EBE4A"/>
      </a:accent3>
      <a:accent4>
        <a:srgbClr val="F04C37"/>
      </a:accent4>
      <a:accent5>
        <a:srgbClr val="0B6B75"/>
      </a:accent5>
      <a:accent6>
        <a:srgbClr val="005073"/>
      </a:accent6>
      <a:hlink>
        <a:srgbClr val="049BD3"/>
      </a:hlink>
      <a:folHlink>
        <a:srgbClr val="01449E"/>
      </a:folHlink>
    </a:clrScheme>
    <a:fontScheme name="Bullets-graphic element">
      <a:majorFont>
        <a:latin typeface="Arial"/>
        <a:ea typeface="Apple LiGothic Medium"/>
        <a:cs typeface="Apple LiGothic Medium"/>
      </a:majorFont>
      <a:minorFont>
        <a:latin typeface="Arial"/>
        <a:ea typeface="Apple LiGothic Medium"/>
        <a:cs typeface="Apple LiGothic Medium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2700" cap="flat">
          <a:noFill/>
          <a:miter lim="800000"/>
          <a:headEnd type="none" w="med" len="med"/>
          <a:tailEnd type="none" w="med" len="med"/>
        </a:ln>
      </a:spPr>
      <a:bodyPr lIns="91440" tIns="45720" rIns="91440" bIns="45720" rtlCol="0" anchor="ctr"/>
      <a:lstStyle>
        <a:defPPr algn="ctr" defTabSz="514350">
          <a:defRPr sz="1400" dirty="0" err="1" smtClean="0">
            <a:solidFill>
              <a:schemeClr val="bg1"/>
            </a:solidFill>
            <a:ea typeface="Arial" pitchFamily="-107" charset="0"/>
            <a:cs typeface="Arial" pitchFamily="-107" charset="0"/>
            <a:sym typeface="Arial" pitchFamily="-107" charset="0"/>
          </a:defRPr>
        </a:defPPr>
      </a:lstStyle>
    </a:spDef>
    <a:lnDef>
      <a:spPr bwMode="auto">
        <a:solidFill>
          <a:srgbClr val="0183B7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spcBef>
            <a:spcPts val="600"/>
          </a:spcBef>
          <a:defRPr dirty="0" err="1" smtClean="0"/>
        </a:defPPr>
      </a:lstStyle>
    </a:txDef>
  </a:objectDefaults>
  <a:extraClrSchemeLst>
    <a:extraClrScheme>
      <a:clrScheme name="Bullets-graphic elem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iscoLive-Breakout-Template_032115_rev.potx" id="{6B06430E-E73C-442A-A3CB-D0AD286589C5}" vid="{A443AF0A-0432-4441-8649-76C9F41B8D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3723</TotalTime>
  <Words>3345</Words>
  <Application>Microsoft Office PowerPoint</Application>
  <PresentationFormat>On-screen Show (16:9)</PresentationFormat>
  <Paragraphs>786</Paragraphs>
  <Slides>45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8" baseType="lpstr">
      <vt:lpstr>ＭＳ Ｐゴシック</vt:lpstr>
      <vt:lpstr>ＭＳ Ｐゴシック</vt:lpstr>
      <vt:lpstr>Apple LiGothic Medium</vt:lpstr>
      <vt:lpstr>Arial</vt:lpstr>
      <vt:lpstr>Arial Unicode MS</vt:lpstr>
      <vt:lpstr>Calibri</vt:lpstr>
      <vt:lpstr>Ciscolight</vt:lpstr>
      <vt:lpstr>CiscoSans</vt:lpstr>
      <vt:lpstr>CiscoSans ExtraLight</vt:lpstr>
      <vt:lpstr>CiscoSans Thin</vt:lpstr>
      <vt:lpstr>Times New Roman</vt:lpstr>
      <vt:lpstr>Wingdings</vt:lpstr>
      <vt:lpstr>Cisco Live 2017</vt:lpstr>
      <vt:lpstr>Introduction to P4</vt:lpstr>
      <vt:lpstr>Agenda</vt:lpstr>
      <vt:lpstr>SDN </vt:lpstr>
      <vt:lpstr>Network Paradigm was stagnant till 2012 </vt:lpstr>
      <vt:lpstr>Network Paradigm is changing </vt:lpstr>
      <vt:lpstr>Where did SDN come from !!! </vt:lpstr>
      <vt:lpstr>The Origin of SDN</vt:lpstr>
      <vt:lpstr>PowerPoint Presentation</vt:lpstr>
      <vt:lpstr>PowerPoint Presentation</vt:lpstr>
      <vt:lpstr>Let’s program whatever is left !!</vt:lpstr>
      <vt:lpstr>P4 - Programming Protocol-independent Packet Processors </vt:lpstr>
      <vt:lpstr>P4 Goals</vt:lpstr>
      <vt:lpstr>P4 design goals</vt:lpstr>
      <vt:lpstr>Abstract Forwarding Model</vt:lpstr>
      <vt:lpstr>Basic Forwarding organization</vt:lpstr>
      <vt:lpstr>PowerPoint Presentation</vt:lpstr>
      <vt:lpstr>P4 non-goals</vt:lpstr>
      <vt:lpstr>Example ‘very simple switch’ architecture</vt:lpstr>
      <vt:lpstr>What is generated by P4 compiler</vt:lpstr>
      <vt:lpstr>Where does P4 program fits in </vt:lpstr>
      <vt:lpstr>P4 Language</vt:lpstr>
      <vt:lpstr>P4 language</vt:lpstr>
      <vt:lpstr>P4 language</vt:lpstr>
      <vt:lpstr>Typical P4_16 program structure</vt:lpstr>
      <vt:lpstr>P4 Program structure</vt:lpstr>
      <vt:lpstr>Header Definitions</vt:lpstr>
      <vt:lpstr>Parser </vt:lpstr>
      <vt:lpstr>Control flow </vt:lpstr>
      <vt:lpstr>Deparser</vt:lpstr>
      <vt:lpstr>DEMO</vt:lpstr>
      <vt:lpstr>Basic IPV4 Forwarding </vt:lpstr>
      <vt:lpstr>A very simple example</vt:lpstr>
      <vt:lpstr>PowerPoint Presentation</vt:lpstr>
      <vt:lpstr>PowerPoint Presentation</vt:lpstr>
      <vt:lpstr>MRI demo </vt:lpstr>
      <vt:lpstr>Multi-Hop Route Inspection</vt:lpstr>
      <vt:lpstr>Working ….</vt:lpstr>
      <vt:lpstr>PowerPoint Presentation</vt:lpstr>
      <vt:lpstr>PowerPoint Presentation</vt:lpstr>
      <vt:lpstr>References</vt:lpstr>
      <vt:lpstr>PowerPoint Presentation</vt:lpstr>
      <vt:lpstr>BACKUP – Workflow of P4 program</vt:lpstr>
      <vt:lpstr>Workflow </vt:lpstr>
      <vt:lpstr>P4 Ecosystem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Decca Design</dc:creator>
  <cp:lastModifiedBy>Aditya Dogra (addogra)</cp:lastModifiedBy>
  <cp:revision>197</cp:revision>
  <dcterms:created xsi:type="dcterms:W3CDTF">2016-01-31T19:15:57Z</dcterms:created>
  <dcterms:modified xsi:type="dcterms:W3CDTF">2017-10-18T03:22:19Z</dcterms:modified>
</cp:coreProperties>
</file>